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331" r:id="rId4"/>
    <p:sldId id="261" r:id="rId5"/>
    <p:sldId id="260" r:id="rId6"/>
    <p:sldId id="351" r:id="rId7"/>
    <p:sldId id="352" r:id="rId8"/>
    <p:sldId id="263" r:id="rId9"/>
    <p:sldId id="264" r:id="rId10"/>
    <p:sldId id="265" r:id="rId11"/>
    <p:sldId id="269" r:id="rId12"/>
    <p:sldId id="356" r:id="rId13"/>
    <p:sldId id="334" r:id="rId14"/>
    <p:sldId id="353" r:id="rId15"/>
    <p:sldId id="354" r:id="rId16"/>
    <p:sldId id="330" r:id="rId17"/>
    <p:sldId id="329" r:id="rId18"/>
    <p:sldId id="347" r:id="rId19"/>
    <p:sldId id="348" r:id="rId20"/>
    <p:sldId id="350" r:id="rId21"/>
    <p:sldId id="332" r:id="rId22"/>
    <p:sldId id="346" r:id="rId23"/>
    <p:sldId id="336" r:id="rId24"/>
    <p:sldId id="357" r:id="rId25"/>
    <p:sldId id="34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51" autoAdjust="0"/>
  </p:normalViewPr>
  <p:slideViewPr>
    <p:cSldViewPr>
      <p:cViewPr varScale="1">
        <p:scale>
          <a:sx n="58" d="100"/>
          <a:sy n="58" d="100"/>
        </p:scale>
        <p:origin x="-171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986411-F72C-4359-A097-99378514A54F}" type="datetimeFigureOut">
              <a:rPr lang="en-NZ" smtClean="0"/>
              <a:t>5/12/2011</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7E0CCB-1A82-44EB-BE0F-338FE055EF55}" type="slidenum">
              <a:rPr lang="en-NZ" smtClean="0"/>
              <a:t>‹#›</a:t>
            </a:fld>
            <a:endParaRPr lang="en-NZ"/>
          </a:p>
        </p:txBody>
      </p:sp>
    </p:spTree>
    <p:extLst>
      <p:ext uri="{BB962C8B-B14F-4D97-AF65-F5344CB8AC3E}">
        <p14:creationId xmlns:p14="http://schemas.microsoft.com/office/powerpoint/2010/main" val="218145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bom.gov.au/info/thermal_stress/"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ams.confex.com/ams/Annual2006/techprogram/program_329.htm" TargetMode="External"/><Relationship Id="rId4" Type="http://schemas.openxmlformats.org/officeDocument/2006/relationships/hyperlink" Target="http://ams.confex.com/ams/Annual2006/techprogram/program_318.h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1" u="none" strike="noStrike" kern="1200" baseline="0" dirty="0" smtClean="0">
                <a:solidFill>
                  <a:schemeClr val="tx1"/>
                </a:solidFill>
                <a:latin typeface="+mn-lt"/>
                <a:ea typeface="+mn-ea"/>
                <a:cs typeface="+mn-cs"/>
              </a:rPr>
              <a:t>International Journal of </a:t>
            </a:r>
            <a:r>
              <a:rPr lang="en-NZ" sz="1200" b="0" i="1" u="none" strike="noStrike" kern="1200" baseline="0" dirty="0" err="1" smtClean="0">
                <a:solidFill>
                  <a:schemeClr val="tx1"/>
                </a:solidFill>
                <a:latin typeface="+mn-lt"/>
                <a:ea typeface="+mn-ea"/>
                <a:cs typeface="+mn-cs"/>
              </a:rPr>
              <a:t>lndustrial</a:t>
            </a:r>
            <a:r>
              <a:rPr lang="en-NZ" sz="1200" b="0" i="1" u="none" strike="noStrike" kern="1200" baseline="0" dirty="0" smtClean="0">
                <a:solidFill>
                  <a:schemeClr val="tx1"/>
                </a:solidFill>
                <a:latin typeface="+mn-lt"/>
                <a:ea typeface="+mn-ea"/>
                <a:cs typeface="+mn-cs"/>
              </a:rPr>
              <a:t> Ergonomics, </a:t>
            </a:r>
            <a:r>
              <a:rPr lang="en-NZ" sz="1200" b="0" i="0" u="none" strike="noStrike" kern="1200" baseline="0" dirty="0" smtClean="0">
                <a:solidFill>
                  <a:schemeClr val="tx1"/>
                </a:solidFill>
                <a:latin typeface="+mn-lt"/>
                <a:ea typeface="+mn-ea"/>
                <a:cs typeface="+mn-cs"/>
              </a:rPr>
              <a:t>3 (1988) 89-102 89</a:t>
            </a:r>
          </a:p>
          <a:p>
            <a:r>
              <a:rPr lang="en-NZ" sz="1200" b="1" i="0" u="none" strike="noStrike" kern="1200" baseline="0" dirty="0" smtClean="0">
                <a:solidFill>
                  <a:schemeClr val="tx1"/>
                </a:solidFill>
                <a:latin typeface="+mn-lt"/>
                <a:ea typeface="+mn-ea"/>
                <a:cs typeface="+mn-cs"/>
              </a:rPr>
              <a:t>HEAT STRESS INDICES: A REVIEW PAPER</a:t>
            </a:r>
          </a:p>
          <a:p>
            <a:r>
              <a:rPr lang="en-NZ" sz="1200" b="1" i="0" u="none" strike="noStrike" kern="1200" baseline="0" dirty="0" smtClean="0">
                <a:solidFill>
                  <a:schemeClr val="tx1"/>
                </a:solidFill>
                <a:latin typeface="+mn-lt"/>
                <a:ea typeface="+mn-ea"/>
                <a:cs typeface="+mn-cs"/>
              </a:rPr>
              <a:t>Mohamed Youssef </a:t>
            </a:r>
            <a:r>
              <a:rPr lang="en-NZ" sz="1200" b="1" i="0" u="none" strike="noStrike" kern="1200" baseline="0" dirty="0" err="1" smtClean="0">
                <a:solidFill>
                  <a:schemeClr val="tx1"/>
                </a:solidFill>
                <a:latin typeface="+mn-lt"/>
                <a:ea typeface="+mn-ea"/>
                <a:cs typeface="+mn-cs"/>
              </a:rPr>
              <a:t>Beshir</a:t>
            </a:r>
            <a:r>
              <a:rPr lang="en-NZ" sz="1200" b="1" i="0" u="none" strike="noStrike" kern="1200" baseline="0" dirty="0" smtClean="0">
                <a:solidFill>
                  <a:schemeClr val="tx1"/>
                </a:solidFill>
                <a:latin typeface="+mn-lt"/>
                <a:ea typeface="+mn-ea"/>
                <a:cs typeface="+mn-cs"/>
              </a:rPr>
              <a:t> and Jerry D. Ramsey</a:t>
            </a:r>
          </a:p>
          <a:p>
            <a:endParaRPr lang="en-NZ" sz="1200" b="0" i="0" u="none" strike="noStrike" kern="1200" baseline="0" dirty="0" smtClean="0">
              <a:solidFill>
                <a:schemeClr val="tx1"/>
              </a:solidFill>
              <a:latin typeface="+mn-lt"/>
              <a:ea typeface="+mn-ea"/>
              <a:cs typeface="+mn-cs"/>
            </a:endParaRPr>
          </a:p>
          <a:p>
            <a:r>
              <a:rPr lang="en-NZ" sz="1200" b="0" i="0" u="none" strike="noStrike" kern="1200" baseline="0" dirty="0" smtClean="0">
                <a:solidFill>
                  <a:schemeClr val="tx1"/>
                </a:solidFill>
                <a:latin typeface="+mn-lt"/>
                <a:ea typeface="+mn-ea"/>
                <a:cs typeface="+mn-cs"/>
              </a:rPr>
              <a:t>Development of outdoor thermal index indicating universal and separate effects on human thermal comfort</a:t>
            </a:r>
          </a:p>
          <a:p>
            <a:r>
              <a:rPr lang="en-NZ" sz="1200" b="0" i="0" u="none" strike="noStrike" kern="1200" baseline="0" dirty="0" smtClean="0">
                <a:solidFill>
                  <a:schemeClr val="tx1"/>
                </a:solidFill>
                <a:latin typeface="+mn-lt"/>
                <a:ea typeface="+mn-ea"/>
                <a:cs typeface="+mn-cs"/>
              </a:rPr>
              <a:t>Kazuo Nagano &amp; </a:t>
            </a:r>
            <a:r>
              <a:rPr lang="en-NZ" sz="1200" b="0" i="0" u="none" strike="noStrike" kern="1200" baseline="0" dirty="0" err="1" smtClean="0">
                <a:solidFill>
                  <a:schemeClr val="tx1"/>
                </a:solidFill>
                <a:latin typeface="+mn-lt"/>
                <a:ea typeface="+mn-ea"/>
                <a:cs typeface="+mn-cs"/>
              </a:rPr>
              <a:t>Tetsumi</a:t>
            </a:r>
            <a:r>
              <a:rPr lang="en-NZ" sz="1200" b="0" i="0" u="none" strike="noStrike" kern="1200" baseline="0" dirty="0" smtClean="0">
                <a:solidFill>
                  <a:schemeClr val="tx1"/>
                </a:solidFill>
                <a:latin typeface="+mn-lt"/>
                <a:ea typeface="+mn-ea"/>
                <a:cs typeface="+mn-cs"/>
              </a:rPr>
              <a:t> </a:t>
            </a:r>
            <a:r>
              <a:rPr lang="en-NZ" sz="1200" b="0" i="0" u="none" strike="noStrike" kern="1200" baseline="0" dirty="0" err="1" smtClean="0">
                <a:solidFill>
                  <a:schemeClr val="tx1"/>
                </a:solidFill>
                <a:latin typeface="+mn-lt"/>
                <a:ea typeface="+mn-ea"/>
                <a:cs typeface="+mn-cs"/>
              </a:rPr>
              <a:t>Horikoshi</a:t>
            </a:r>
            <a:r>
              <a:rPr lang="en-NZ" sz="1200" b="0" i="0" u="none" strike="noStrike" kern="1200" baseline="0" dirty="0" smtClean="0">
                <a:solidFill>
                  <a:schemeClr val="tx1"/>
                </a:solidFill>
                <a:latin typeface="+mn-lt"/>
                <a:ea typeface="+mn-ea"/>
                <a:cs typeface="+mn-cs"/>
              </a:rPr>
              <a:t> </a:t>
            </a:r>
            <a:r>
              <a:rPr lang="sv-SE" sz="1200" b="0" i="0" u="none" strike="noStrike" kern="1200" baseline="0" dirty="0" smtClean="0">
                <a:solidFill>
                  <a:schemeClr val="tx1"/>
                </a:solidFill>
                <a:latin typeface="+mn-lt"/>
                <a:ea typeface="+mn-ea"/>
                <a:cs typeface="+mn-cs"/>
              </a:rPr>
              <a:t>Int J Biometeorol (2011) 55:219–227</a:t>
            </a:r>
            <a:endParaRPr lang="en-NZ" dirty="0"/>
          </a:p>
        </p:txBody>
      </p:sp>
      <p:sp>
        <p:nvSpPr>
          <p:cNvPr id="4" name="Slide Number Placeholder 3"/>
          <p:cNvSpPr>
            <a:spLocks noGrp="1"/>
          </p:cNvSpPr>
          <p:nvPr>
            <p:ph type="sldNum" sz="quarter" idx="10"/>
          </p:nvPr>
        </p:nvSpPr>
        <p:spPr/>
        <p:txBody>
          <a:bodyPr/>
          <a:lstStyle/>
          <a:p>
            <a:fld id="{E87E0CCB-1A82-44EB-BE0F-338FE055EF55}" type="slidenum">
              <a:rPr lang="en-NZ" smtClean="0"/>
              <a:t>3</a:t>
            </a:fld>
            <a:endParaRPr lang="en-NZ"/>
          </a:p>
        </p:txBody>
      </p:sp>
    </p:spTree>
    <p:extLst>
      <p:ext uri="{BB962C8B-B14F-4D97-AF65-F5344CB8AC3E}">
        <p14:creationId xmlns:p14="http://schemas.microsoft.com/office/powerpoint/2010/main" val="210019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Calculating UTCI equivalent</a:t>
            </a:r>
            <a:r>
              <a:rPr lang="en-NZ" baseline="0" dirty="0" smtClean="0"/>
              <a:t> temperatures Poster on www.utci.org</a:t>
            </a:r>
            <a:endParaRPr lang="en-NZ" dirty="0"/>
          </a:p>
        </p:txBody>
      </p:sp>
      <p:sp>
        <p:nvSpPr>
          <p:cNvPr id="4" name="Slide Number Placeholder 3"/>
          <p:cNvSpPr>
            <a:spLocks noGrp="1"/>
          </p:cNvSpPr>
          <p:nvPr>
            <p:ph type="sldNum" sz="quarter" idx="10"/>
          </p:nvPr>
        </p:nvSpPr>
        <p:spPr/>
        <p:txBody>
          <a:bodyPr/>
          <a:lstStyle/>
          <a:p>
            <a:fld id="{E87E0CCB-1A82-44EB-BE0F-338FE055EF55}" type="slidenum">
              <a:rPr lang="en-NZ" smtClean="0"/>
              <a:t>7</a:t>
            </a:fld>
            <a:endParaRPr lang="en-NZ"/>
          </a:p>
        </p:txBody>
      </p:sp>
    </p:spTree>
    <p:extLst>
      <p:ext uri="{BB962C8B-B14F-4D97-AF65-F5344CB8AC3E}">
        <p14:creationId xmlns:p14="http://schemas.microsoft.com/office/powerpoint/2010/main" val="2136634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u="none" strike="noStrike" kern="1200" baseline="0" dirty="0" smtClean="0">
                <a:solidFill>
                  <a:schemeClr val="tx1"/>
                </a:solidFill>
                <a:latin typeface="+mn-lt"/>
                <a:ea typeface="+mn-ea"/>
                <a:cs typeface="+mn-cs"/>
              </a:rPr>
              <a:t>Proceedings of Conference: </a:t>
            </a:r>
            <a:r>
              <a:rPr lang="en-NZ" sz="1200" b="1" i="1" u="none" strike="noStrike" kern="1200" baseline="0" dirty="0" smtClean="0">
                <a:solidFill>
                  <a:schemeClr val="tx1"/>
                </a:solidFill>
                <a:latin typeface="+mn-lt"/>
                <a:ea typeface="+mn-ea"/>
                <a:cs typeface="+mn-cs"/>
              </a:rPr>
              <a:t>Adapting to Change: New Thinking on Comfort </a:t>
            </a:r>
          </a:p>
          <a:p>
            <a:r>
              <a:rPr lang="en-NZ" sz="1200" b="0" i="0" u="none" strike="noStrike" kern="1200" baseline="0" dirty="0" smtClean="0">
                <a:solidFill>
                  <a:schemeClr val="tx1"/>
                </a:solidFill>
                <a:latin typeface="+mn-lt"/>
                <a:ea typeface="+mn-ea"/>
                <a:cs typeface="+mn-cs"/>
              </a:rPr>
              <a:t>Cumberland Lodge, Windsor, UK, 9-11 April 2010. London: Network for Comfort and Energy Use in Buildings, http://nceub.org.uk</a:t>
            </a:r>
          </a:p>
          <a:p>
            <a:r>
              <a:rPr lang="en-NZ" sz="1200" b="1" i="0" u="none" strike="noStrike" kern="1200" baseline="0" dirty="0" smtClean="0">
                <a:solidFill>
                  <a:schemeClr val="tx1"/>
                </a:solidFill>
                <a:latin typeface="+mn-lt"/>
                <a:ea typeface="+mn-ea"/>
                <a:cs typeface="+mn-cs"/>
              </a:rPr>
              <a:t>The Universal Thermal Climate Index UTCI in Operational Use</a:t>
            </a:r>
          </a:p>
          <a:p>
            <a:r>
              <a:rPr lang="en-NZ" sz="1200" b="1" i="0" u="none" strike="noStrike" kern="1200" baseline="0" dirty="0" smtClean="0">
                <a:solidFill>
                  <a:schemeClr val="tx1"/>
                </a:solidFill>
                <a:latin typeface="+mn-lt"/>
                <a:ea typeface="+mn-ea"/>
                <a:cs typeface="+mn-cs"/>
              </a:rPr>
              <a:t>Peter </a:t>
            </a:r>
            <a:r>
              <a:rPr lang="en-NZ" sz="1200" b="1" i="0" u="none" strike="noStrike" kern="1200" baseline="0" dirty="0" err="1" smtClean="0">
                <a:solidFill>
                  <a:schemeClr val="tx1"/>
                </a:solidFill>
                <a:latin typeface="+mn-lt"/>
                <a:ea typeface="+mn-ea"/>
                <a:cs typeface="+mn-cs"/>
              </a:rPr>
              <a:t>Bröde</a:t>
            </a:r>
            <a:r>
              <a:rPr lang="en-NZ" sz="1200" b="1" i="0" u="none" strike="noStrike" kern="1200" baseline="0" dirty="0" smtClean="0">
                <a:solidFill>
                  <a:schemeClr val="tx1"/>
                </a:solidFill>
                <a:latin typeface="+mn-lt"/>
                <a:ea typeface="+mn-ea"/>
                <a:cs typeface="+mn-cs"/>
              </a:rPr>
              <a:t>, </a:t>
            </a:r>
            <a:r>
              <a:rPr lang="en-NZ" sz="1200" b="1" i="0" u="none" strike="noStrike" kern="1200" baseline="0" dirty="0" err="1" smtClean="0">
                <a:solidFill>
                  <a:schemeClr val="tx1"/>
                </a:solidFill>
                <a:latin typeface="+mn-lt"/>
                <a:ea typeface="+mn-ea"/>
                <a:cs typeface="+mn-cs"/>
              </a:rPr>
              <a:t>Gerd</a:t>
            </a:r>
            <a:r>
              <a:rPr lang="en-NZ" sz="1200" b="1" i="0" u="none" strike="noStrike" kern="1200" baseline="0" dirty="0" smtClean="0">
                <a:solidFill>
                  <a:schemeClr val="tx1"/>
                </a:solidFill>
                <a:latin typeface="+mn-lt"/>
                <a:ea typeface="+mn-ea"/>
                <a:cs typeface="+mn-cs"/>
              </a:rPr>
              <a:t> </a:t>
            </a:r>
            <a:r>
              <a:rPr lang="en-NZ" sz="1200" b="1" i="0" u="none" strike="noStrike" kern="1200" baseline="0" dirty="0" err="1" smtClean="0">
                <a:solidFill>
                  <a:schemeClr val="tx1"/>
                </a:solidFill>
                <a:latin typeface="+mn-lt"/>
                <a:ea typeface="+mn-ea"/>
                <a:cs typeface="+mn-cs"/>
              </a:rPr>
              <a:t>Jendritzky</a:t>
            </a:r>
            <a:r>
              <a:rPr lang="en-NZ" sz="1200" b="1" i="0" u="none" strike="noStrike" kern="1200" baseline="0" dirty="0" smtClean="0">
                <a:solidFill>
                  <a:schemeClr val="tx1"/>
                </a:solidFill>
                <a:latin typeface="+mn-lt"/>
                <a:ea typeface="+mn-ea"/>
                <a:cs typeface="+mn-cs"/>
              </a:rPr>
              <a:t>, </a:t>
            </a:r>
            <a:r>
              <a:rPr lang="en-NZ" sz="1200" b="1" i="0" u="none" strike="noStrike" kern="1200" baseline="0" dirty="0" err="1" smtClean="0">
                <a:solidFill>
                  <a:schemeClr val="tx1"/>
                </a:solidFill>
                <a:latin typeface="+mn-lt"/>
                <a:ea typeface="+mn-ea"/>
                <a:cs typeface="+mn-cs"/>
              </a:rPr>
              <a:t>Dusan</a:t>
            </a:r>
            <a:r>
              <a:rPr lang="en-NZ" sz="1200" b="1" i="0" u="none" strike="noStrike" kern="1200" baseline="0" dirty="0" smtClean="0">
                <a:solidFill>
                  <a:schemeClr val="tx1"/>
                </a:solidFill>
                <a:latin typeface="+mn-lt"/>
                <a:ea typeface="+mn-ea"/>
                <a:cs typeface="+mn-cs"/>
              </a:rPr>
              <a:t> </a:t>
            </a:r>
            <a:r>
              <a:rPr lang="en-NZ" sz="1200" b="1" i="0" u="none" strike="noStrike" kern="1200" baseline="0" dirty="0" err="1" smtClean="0">
                <a:solidFill>
                  <a:schemeClr val="tx1"/>
                </a:solidFill>
                <a:latin typeface="+mn-lt"/>
                <a:ea typeface="+mn-ea"/>
                <a:cs typeface="+mn-cs"/>
              </a:rPr>
              <a:t>Fiala</a:t>
            </a:r>
            <a:r>
              <a:rPr lang="en-NZ" sz="1200" b="1" i="0" u="none" strike="noStrike" kern="1200" baseline="0" dirty="0" smtClean="0">
                <a:solidFill>
                  <a:schemeClr val="tx1"/>
                </a:solidFill>
                <a:latin typeface="+mn-lt"/>
                <a:ea typeface="+mn-ea"/>
                <a:cs typeface="+mn-cs"/>
              </a:rPr>
              <a:t>, George </a:t>
            </a:r>
            <a:r>
              <a:rPr lang="en-NZ" sz="1200" b="1" i="0" u="none" strike="noStrike" kern="1200" baseline="0" dirty="0" err="1" smtClean="0">
                <a:solidFill>
                  <a:schemeClr val="tx1"/>
                </a:solidFill>
                <a:latin typeface="+mn-lt"/>
                <a:ea typeface="+mn-ea"/>
                <a:cs typeface="+mn-cs"/>
              </a:rPr>
              <a:t>Havenith</a:t>
            </a:r>
            <a:endParaRPr lang="en-NZ" dirty="0"/>
          </a:p>
        </p:txBody>
      </p:sp>
      <p:sp>
        <p:nvSpPr>
          <p:cNvPr id="4" name="Slide Number Placeholder 3"/>
          <p:cNvSpPr>
            <a:spLocks noGrp="1"/>
          </p:cNvSpPr>
          <p:nvPr>
            <p:ph type="sldNum" sz="quarter" idx="10"/>
          </p:nvPr>
        </p:nvSpPr>
        <p:spPr/>
        <p:txBody>
          <a:bodyPr/>
          <a:lstStyle/>
          <a:p>
            <a:fld id="{E87E0CCB-1A82-44EB-BE0F-338FE055EF55}" type="slidenum">
              <a:rPr lang="en-NZ" smtClean="0"/>
              <a:t>13</a:t>
            </a:fld>
            <a:endParaRPr lang="en-NZ"/>
          </a:p>
        </p:txBody>
      </p:sp>
    </p:spTree>
    <p:extLst>
      <p:ext uri="{BB962C8B-B14F-4D97-AF65-F5344CB8AC3E}">
        <p14:creationId xmlns:p14="http://schemas.microsoft.com/office/powerpoint/2010/main" val="2136726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u="none" strike="noStrike" kern="1200" baseline="0" dirty="0" err="1" smtClean="0">
                <a:solidFill>
                  <a:schemeClr val="tx1"/>
                </a:solidFill>
                <a:latin typeface="+mn-lt"/>
                <a:ea typeface="+mn-ea"/>
                <a:cs typeface="+mn-cs"/>
              </a:rPr>
              <a:t>Int</a:t>
            </a:r>
            <a:r>
              <a:rPr lang="en-NZ" sz="1200" b="0" i="0" u="none" strike="noStrike" kern="1200" baseline="0" dirty="0" smtClean="0">
                <a:solidFill>
                  <a:schemeClr val="tx1"/>
                </a:solidFill>
                <a:latin typeface="+mn-lt"/>
                <a:ea typeface="+mn-ea"/>
                <a:cs typeface="+mn-cs"/>
              </a:rPr>
              <a:t> J Biometeorology SPECIAL ISSUE (UTCI)  Feb 2011</a:t>
            </a:r>
          </a:p>
          <a:p>
            <a:r>
              <a:rPr lang="en-NZ" sz="1200" b="0" i="0" u="none" strike="noStrike" kern="1200" baseline="0" dirty="0" smtClean="0">
                <a:solidFill>
                  <a:schemeClr val="tx1"/>
                </a:solidFill>
                <a:latin typeface="+mn-lt"/>
                <a:ea typeface="+mn-ea"/>
                <a:cs typeface="+mn-cs"/>
              </a:rPr>
              <a:t>The uncertainty of UTCI due to uncertainties in the determination of radiation fluxes derived</a:t>
            </a:r>
          </a:p>
          <a:p>
            <a:r>
              <a:rPr lang="en-NZ" sz="1200" b="0" i="0" u="none" strike="noStrike" kern="1200" baseline="0" dirty="0" smtClean="0">
                <a:solidFill>
                  <a:schemeClr val="tx1"/>
                </a:solidFill>
                <a:latin typeface="+mn-lt"/>
                <a:ea typeface="+mn-ea"/>
                <a:cs typeface="+mn-cs"/>
              </a:rPr>
              <a:t>from measured and observed meteorological data</a:t>
            </a:r>
          </a:p>
          <a:p>
            <a:r>
              <a:rPr lang="en-NZ" sz="1200" b="0" i="0" u="none" strike="noStrike" kern="1200" baseline="0" dirty="0" smtClean="0">
                <a:solidFill>
                  <a:schemeClr val="tx1"/>
                </a:solidFill>
                <a:latin typeface="+mn-lt"/>
                <a:ea typeface="+mn-ea"/>
                <a:cs typeface="+mn-cs"/>
              </a:rPr>
              <a:t>Philipp </a:t>
            </a:r>
            <a:r>
              <a:rPr lang="en-NZ" sz="1200" b="0" i="0" u="none" strike="noStrike" kern="1200" baseline="0" dirty="0" err="1" smtClean="0">
                <a:solidFill>
                  <a:schemeClr val="tx1"/>
                </a:solidFill>
                <a:latin typeface="+mn-lt"/>
                <a:ea typeface="+mn-ea"/>
                <a:cs typeface="+mn-cs"/>
              </a:rPr>
              <a:t>Weihs</a:t>
            </a:r>
            <a:r>
              <a:rPr lang="en-NZ" sz="1200" b="0" i="0" u="none" strike="noStrike" kern="1200" baseline="0" dirty="0" smtClean="0">
                <a:solidFill>
                  <a:schemeClr val="tx1"/>
                </a:solidFill>
                <a:latin typeface="+mn-lt"/>
                <a:ea typeface="+mn-ea"/>
                <a:cs typeface="+mn-cs"/>
              </a:rPr>
              <a:t> &amp; Henning </a:t>
            </a:r>
            <a:r>
              <a:rPr lang="en-NZ" sz="1200" b="0" i="0" u="none" strike="noStrike" kern="1200" baseline="0" dirty="0" err="1" smtClean="0">
                <a:solidFill>
                  <a:schemeClr val="tx1"/>
                </a:solidFill>
                <a:latin typeface="+mn-lt"/>
                <a:ea typeface="+mn-ea"/>
                <a:cs typeface="+mn-cs"/>
              </a:rPr>
              <a:t>Staiger</a:t>
            </a:r>
            <a:r>
              <a:rPr lang="en-NZ" sz="1200" b="0" i="0" u="none" strike="noStrike" kern="1200" baseline="0" dirty="0" smtClean="0">
                <a:solidFill>
                  <a:schemeClr val="tx1"/>
                </a:solidFill>
                <a:latin typeface="+mn-lt"/>
                <a:ea typeface="+mn-ea"/>
                <a:cs typeface="+mn-cs"/>
              </a:rPr>
              <a:t> &amp; </a:t>
            </a:r>
            <a:r>
              <a:rPr lang="en-NZ" sz="1200" b="0" i="0" u="none" strike="noStrike" kern="1200" baseline="0" dirty="0" err="1" smtClean="0">
                <a:solidFill>
                  <a:schemeClr val="tx1"/>
                </a:solidFill>
                <a:latin typeface="+mn-lt"/>
                <a:ea typeface="+mn-ea"/>
                <a:cs typeface="+mn-cs"/>
              </a:rPr>
              <a:t>Birger</a:t>
            </a:r>
            <a:r>
              <a:rPr lang="en-NZ" sz="1200" b="0" i="0" u="none" strike="noStrike" kern="1200" baseline="0" dirty="0" smtClean="0">
                <a:solidFill>
                  <a:schemeClr val="tx1"/>
                </a:solidFill>
                <a:latin typeface="+mn-lt"/>
                <a:ea typeface="+mn-ea"/>
                <a:cs typeface="+mn-cs"/>
              </a:rPr>
              <a:t> </a:t>
            </a:r>
            <a:r>
              <a:rPr lang="en-NZ" sz="1200" b="0" i="0" u="none" strike="noStrike" kern="1200" baseline="0" dirty="0" err="1" smtClean="0">
                <a:solidFill>
                  <a:schemeClr val="tx1"/>
                </a:solidFill>
                <a:latin typeface="+mn-lt"/>
                <a:ea typeface="+mn-ea"/>
                <a:cs typeface="+mn-cs"/>
              </a:rPr>
              <a:t>Tinz</a:t>
            </a:r>
            <a:r>
              <a:rPr lang="en-NZ" sz="1200" b="0" i="0" u="none" strike="noStrike" kern="1200" baseline="0" dirty="0" smtClean="0">
                <a:solidFill>
                  <a:schemeClr val="tx1"/>
                </a:solidFill>
                <a:latin typeface="+mn-lt"/>
                <a:ea typeface="+mn-ea"/>
                <a:cs typeface="+mn-cs"/>
              </a:rPr>
              <a:t> &amp; Ekaterina </a:t>
            </a:r>
            <a:r>
              <a:rPr lang="en-NZ" sz="1200" b="0" i="0" u="none" strike="noStrike" kern="1200" baseline="0" dirty="0" err="1" smtClean="0">
                <a:solidFill>
                  <a:schemeClr val="tx1"/>
                </a:solidFill>
                <a:latin typeface="+mn-lt"/>
                <a:ea typeface="+mn-ea"/>
                <a:cs typeface="+mn-cs"/>
              </a:rPr>
              <a:t>Batchvarova</a:t>
            </a:r>
            <a:r>
              <a:rPr lang="en-NZ" sz="1200" b="0" i="0" u="none" strike="noStrike" kern="1200" baseline="0" dirty="0" smtClean="0">
                <a:solidFill>
                  <a:schemeClr val="tx1"/>
                </a:solidFill>
                <a:latin typeface="+mn-lt"/>
                <a:ea typeface="+mn-ea"/>
                <a:cs typeface="+mn-cs"/>
              </a:rPr>
              <a:t> &amp;</a:t>
            </a:r>
          </a:p>
          <a:p>
            <a:r>
              <a:rPr lang="en-NZ" sz="1200" b="0" i="0" u="none" strike="noStrike" kern="1200" baseline="0" dirty="0" err="1" smtClean="0">
                <a:solidFill>
                  <a:schemeClr val="tx1"/>
                </a:solidFill>
                <a:latin typeface="+mn-lt"/>
                <a:ea typeface="+mn-ea"/>
                <a:cs typeface="+mn-cs"/>
              </a:rPr>
              <a:t>Harald</a:t>
            </a:r>
            <a:r>
              <a:rPr lang="en-NZ" sz="1200" b="0" i="0" u="none" strike="noStrike" kern="1200" baseline="0" dirty="0" smtClean="0">
                <a:solidFill>
                  <a:schemeClr val="tx1"/>
                </a:solidFill>
                <a:latin typeface="+mn-lt"/>
                <a:ea typeface="+mn-ea"/>
                <a:cs typeface="+mn-cs"/>
              </a:rPr>
              <a:t> </a:t>
            </a:r>
            <a:r>
              <a:rPr lang="en-NZ" sz="1200" b="0" i="0" u="none" strike="noStrike" kern="1200" baseline="0" dirty="0" err="1" smtClean="0">
                <a:solidFill>
                  <a:schemeClr val="tx1"/>
                </a:solidFill>
                <a:latin typeface="+mn-lt"/>
                <a:ea typeface="+mn-ea"/>
                <a:cs typeface="+mn-cs"/>
              </a:rPr>
              <a:t>Rieder</a:t>
            </a:r>
            <a:r>
              <a:rPr lang="en-NZ" sz="1200" b="0" i="0" u="none" strike="noStrike" kern="1200" baseline="0" dirty="0" smtClean="0">
                <a:solidFill>
                  <a:schemeClr val="tx1"/>
                </a:solidFill>
                <a:latin typeface="+mn-lt"/>
                <a:ea typeface="+mn-ea"/>
                <a:cs typeface="+mn-cs"/>
              </a:rPr>
              <a:t> &amp; Laurent </a:t>
            </a:r>
            <a:r>
              <a:rPr lang="en-NZ" sz="1200" b="0" i="0" u="none" strike="noStrike" kern="1200" baseline="0" dirty="0" err="1" smtClean="0">
                <a:solidFill>
                  <a:schemeClr val="tx1"/>
                </a:solidFill>
                <a:latin typeface="+mn-lt"/>
                <a:ea typeface="+mn-ea"/>
                <a:cs typeface="+mn-cs"/>
              </a:rPr>
              <a:t>Vuilleumier</a:t>
            </a:r>
            <a:r>
              <a:rPr lang="en-NZ" sz="1200" b="0" i="0" u="none" strike="noStrike" kern="1200" baseline="0" dirty="0" smtClean="0">
                <a:solidFill>
                  <a:schemeClr val="tx1"/>
                </a:solidFill>
                <a:latin typeface="+mn-lt"/>
                <a:ea typeface="+mn-ea"/>
                <a:cs typeface="+mn-cs"/>
              </a:rPr>
              <a:t> &amp; Marion </a:t>
            </a:r>
            <a:r>
              <a:rPr lang="en-NZ" sz="1200" b="0" i="0" u="none" strike="noStrike" kern="1200" baseline="0" dirty="0" err="1" smtClean="0">
                <a:solidFill>
                  <a:schemeClr val="tx1"/>
                </a:solidFill>
                <a:latin typeface="+mn-lt"/>
                <a:ea typeface="+mn-ea"/>
                <a:cs typeface="+mn-cs"/>
              </a:rPr>
              <a:t>Maturilli</a:t>
            </a:r>
            <a:r>
              <a:rPr lang="en-NZ" sz="1200" b="0" i="0" u="none" strike="noStrike" kern="1200" baseline="0" dirty="0" smtClean="0">
                <a:solidFill>
                  <a:schemeClr val="tx1"/>
                </a:solidFill>
                <a:latin typeface="+mn-lt"/>
                <a:ea typeface="+mn-ea"/>
                <a:cs typeface="+mn-cs"/>
              </a:rPr>
              <a:t> &amp; </a:t>
            </a:r>
            <a:r>
              <a:rPr lang="en-NZ" sz="1200" b="0" i="0" u="none" strike="noStrike" kern="1200" baseline="0" dirty="0" err="1" smtClean="0">
                <a:solidFill>
                  <a:schemeClr val="tx1"/>
                </a:solidFill>
                <a:latin typeface="+mn-lt"/>
                <a:ea typeface="+mn-ea"/>
                <a:cs typeface="+mn-cs"/>
              </a:rPr>
              <a:t>Gerd</a:t>
            </a:r>
            <a:r>
              <a:rPr lang="en-NZ" sz="1200" b="0" i="0" u="none" strike="noStrike" kern="1200" baseline="0" dirty="0" smtClean="0">
                <a:solidFill>
                  <a:schemeClr val="tx1"/>
                </a:solidFill>
                <a:latin typeface="+mn-lt"/>
                <a:ea typeface="+mn-ea"/>
                <a:cs typeface="+mn-cs"/>
              </a:rPr>
              <a:t> </a:t>
            </a:r>
            <a:r>
              <a:rPr lang="en-NZ" sz="1200" b="0" i="0" u="none" strike="noStrike" kern="1200" baseline="0" dirty="0" err="1" smtClean="0">
                <a:solidFill>
                  <a:schemeClr val="tx1"/>
                </a:solidFill>
                <a:latin typeface="+mn-lt"/>
                <a:ea typeface="+mn-ea"/>
                <a:cs typeface="+mn-cs"/>
              </a:rPr>
              <a:t>Jendritzky</a:t>
            </a:r>
            <a:endParaRPr lang="en-NZ" dirty="0"/>
          </a:p>
        </p:txBody>
      </p:sp>
      <p:sp>
        <p:nvSpPr>
          <p:cNvPr id="4" name="Slide Number Placeholder 3"/>
          <p:cNvSpPr>
            <a:spLocks noGrp="1"/>
          </p:cNvSpPr>
          <p:nvPr>
            <p:ph type="sldNum" sz="quarter" idx="10"/>
          </p:nvPr>
        </p:nvSpPr>
        <p:spPr/>
        <p:txBody>
          <a:bodyPr/>
          <a:lstStyle/>
          <a:p>
            <a:fld id="{E87E0CCB-1A82-44EB-BE0F-338FE055EF55}" type="slidenum">
              <a:rPr lang="en-NZ" smtClean="0"/>
              <a:t>14</a:t>
            </a:fld>
            <a:endParaRPr lang="en-NZ"/>
          </a:p>
        </p:txBody>
      </p:sp>
    </p:spTree>
    <p:extLst>
      <p:ext uri="{BB962C8B-B14F-4D97-AF65-F5344CB8AC3E}">
        <p14:creationId xmlns:p14="http://schemas.microsoft.com/office/powerpoint/2010/main" val="1122373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Bernard TE, </a:t>
            </a:r>
            <a:r>
              <a:rPr lang="en-US" sz="1200" kern="1200" dirty="0" err="1" smtClean="0">
                <a:solidFill>
                  <a:schemeClr val="tx1"/>
                </a:solidFill>
                <a:effectLst/>
                <a:latin typeface="+mn-lt"/>
                <a:ea typeface="+mn-ea"/>
                <a:cs typeface="+mn-cs"/>
              </a:rPr>
              <a:t>Pourmoghani</a:t>
            </a:r>
            <a:r>
              <a:rPr lang="en-US" sz="1200" kern="1200" dirty="0" smtClean="0">
                <a:solidFill>
                  <a:schemeClr val="tx1"/>
                </a:solidFill>
                <a:effectLst/>
                <a:latin typeface="+mn-lt"/>
                <a:ea typeface="+mn-ea"/>
                <a:cs typeface="+mn-cs"/>
              </a:rPr>
              <a:t> M (1999)  Prediction of Workplace Wet Bulb Global Temperature.  Applied Occupational and Environmental Hygiene 14: 126-134</a:t>
            </a:r>
            <a:endParaRPr lang="en-NZ"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Liljegren</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Carhart</a:t>
            </a:r>
            <a:r>
              <a:rPr lang="en-US" sz="1200" kern="1200" dirty="0" smtClean="0">
                <a:solidFill>
                  <a:schemeClr val="tx1"/>
                </a:solidFill>
                <a:effectLst/>
                <a:latin typeface="+mn-lt"/>
                <a:ea typeface="+mn-ea"/>
                <a:cs typeface="+mn-cs"/>
              </a:rPr>
              <a:t> R, </a:t>
            </a:r>
            <a:r>
              <a:rPr lang="en-US" sz="1200" kern="1200" dirty="0" err="1" smtClean="0">
                <a:solidFill>
                  <a:schemeClr val="tx1"/>
                </a:solidFill>
                <a:effectLst/>
                <a:latin typeface="+mn-lt"/>
                <a:ea typeface="+mn-ea"/>
                <a:cs typeface="+mn-cs"/>
              </a:rPr>
              <a:t>Lawday</a:t>
            </a:r>
            <a:r>
              <a:rPr lang="en-US" sz="1200" kern="1200" dirty="0" smtClean="0">
                <a:solidFill>
                  <a:schemeClr val="tx1"/>
                </a:solidFill>
                <a:effectLst/>
                <a:latin typeface="+mn-lt"/>
                <a:ea typeface="+mn-ea"/>
                <a:cs typeface="+mn-cs"/>
              </a:rPr>
              <a:t> P, </a:t>
            </a:r>
            <a:r>
              <a:rPr lang="en-US" sz="1200" kern="1200" dirty="0" err="1" smtClean="0">
                <a:solidFill>
                  <a:schemeClr val="tx1"/>
                </a:solidFill>
                <a:effectLst/>
                <a:latin typeface="+mn-lt"/>
                <a:ea typeface="+mn-ea"/>
                <a:cs typeface="+mn-cs"/>
              </a:rPr>
              <a:t>Tschopp</a:t>
            </a:r>
            <a:r>
              <a:rPr lang="en-US" sz="1200" kern="1200" dirty="0" smtClean="0">
                <a:solidFill>
                  <a:schemeClr val="tx1"/>
                </a:solidFill>
                <a:effectLst/>
                <a:latin typeface="+mn-lt"/>
                <a:ea typeface="+mn-ea"/>
                <a:cs typeface="+mn-cs"/>
              </a:rPr>
              <a:t> S, Sharp R (2008) </a:t>
            </a:r>
            <a:endParaRPr lang="en-N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Modeling Wet Bulb Globe Temperature using Standard Meteorological Measurements</a:t>
            </a:r>
            <a:endParaRPr lang="en-N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Journal of Occupational and Environmental Hygiene 5: 645-655</a:t>
            </a:r>
            <a:endParaRPr lang="en-N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Gaspar A, </a:t>
            </a:r>
            <a:r>
              <a:rPr lang="en-US" sz="1200" kern="1200" dirty="0" err="1" smtClean="0">
                <a:solidFill>
                  <a:schemeClr val="tx1"/>
                </a:solidFill>
                <a:effectLst/>
                <a:latin typeface="+mn-lt"/>
                <a:ea typeface="+mn-ea"/>
                <a:cs typeface="+mn-cs"/>
              </a:rPr>
              <a:t>Quintela</a:t>
            </a:r>
            <a:r>
              <a:rPr lang="en-US" sz="1200" kern="1200" dirty="0" smtClean="0">
                <a:solidFill>
                  <a:schemeClr val="tx1"/>
                </a:solidFill>
                <a:effectLst/>
                <a:latin typeface="+mn-lt"/>
                <a:ea typeface="+mn-ea"/>
                <a:cs typeface="+mn-cs"/>
              </a:rPr>
              <a:t> D (2009)  Physical </a:t>
            </a:r>
            <a:r>
              <a:rPr lang="en-US" sz="1200" kern="1200" dirty="0" err="1" smtClean="0">
                <a:solidFill>
                  <a:schemeClr val="tx1"/>
                </a:solidFill>
                <a:effectLst/>
                <a:latin typeface="+mn-lt"/>
                <a:ea typeface="+mn-ea"/>
                <a:cs typeface="+mn-cs"/>
              </a:rPr>
              <a:t>modelling</a:t>
            </a:r>
            <a:r>
              <a:rPr lang="en-US" sz="1200" kern="1200" dirty="0" smtClean="0">
                <a:solidFill>
                  <a:schemeClr val="tx1"/>
                </a:solidFill>
                <a:effectLst/>
                <a:latin typeface="+mn-lt"/>
                <a:ea typeface="+mn-ea"/>
                <a:cs typeface="+mn-cs"/>
              </a:rPr>
              <a:t> of globe and natural wet bulb temperatures to predict WBGT heat stress index in outdoor environments. International Journal Biometeorology 53: 221-230</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E87E0CCB-1A82-44EB-BE0F-338FE055EF55}" type="slidenum">
              <a:rPr lang="en-NZ" smtClean="0"/>
              <a:t>20</a:t>
            </a:fld>
            <a:endParaRPr lang="en-NZ"/>
          </a:p>
        </p:txBody>
      </p:sp>
    </p:spTree>
    <p:extLst>
      <p:ext uri="{BB962C8B-B14F-4D97-AF65-F5344CB8AC3E}">
        <p14:creationId xmlns:p14="http://schemas.microsoft.com/office/powerpoint/2010/main" val="3138580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Hunter C, </a:t>
            </a:r>
            <a:r>
              <a:rPr lang="en-US" sz="1200" kern="1200" dirty="0" err="1" smtClean="0">
                <a:solidFill>
                  <a:schemeClr val="tx1"/>
                </a:solidFill>
                <a:effectLst/>
                <a:latin typeface="+mn-lt"/>
                <a:ea typeface="+mn-ea"/>
                <a:cs typeface="+mn-cs"/>
              </a:rPr>
              <a:t>Minyard</a:t>
            </a:r>
            <a:r>
              <a:rPr lang="en-US" sz="1200" kern="1200" dirty="0" smtClean="0">
                <a:solidFill>
                  <a:schemeClr val="tx1"/>
                </a:solidFill>
                <a:effectLst/>
                <a:latin typeface="+mn-lt"/>
                <a:ea typeface="+mn-ea"/>
                <a:cs typeface="+mn-cs"/>
              </a:rPr>
              <a:t> O (1999)  Estimating Wet Bulb Globe Temperature using Standard Meteorological Measurements.  Report WSRC-MS-99-00757 .  Westinghouse Savannah River Company, Aiken, SC</a:t>
            </a:r>
            <a:endParaRPr lang="en-N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ABM (2009) About the WBGT and Apparent Temperature Indices. Bureau of Meteorology, Commonwealth of Australia, Melbourne, Website.   </a:t>
            </a:r>
            <a:r>
              <a:rPr lang="en-US" sz="1200" u="sng" kern="1200" dirty="0" smtClean="0">
                <a:solidFill>
                  <a:schemeClr val="tx1"/>
                </a:solidFill>
                <a:effectLst/>
                <a:latin typeface="+mn-lt"/>
                <a:ea typeface="+mn-ea"/>
                <a:cs typeface="+mn-cs"/>
                <a:hlinkClick r:id="rId3"/>
              </a:rPr>
              <a:t>http://www.bom.gov.au/info/thermal_stress/</a:t>
            </a:r>
            <a:r>
              <a:rPr lang="en-US" sz="1200" kern="1200" dirty="0" smtClean="0">
                <a:solidFill>
                  <a:schemeClr val="tx1"/>
                </a:solidFill>
                <a:effectLst/>
                <a:latin typeface="+mn-lt"/>
                <a:ea typeface="+mn-ea"/>
                <a:cs typeface="+mn-cs"/>
              </a:rPr>
              <a:t>.  Accessed June 2011</a:t>
            </a:r>
            <a:endParaRPr lang="en-NZ"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Tonouchi</a:t>
            </a:r>
            <a:r>
              <a:rPr lang="en-US" sz="1200" kern="1200" dirty="0" smtClean="0">
                <a:solidFill>
                  <a:schemeClr val="tx1"/>
                </a:solidFill>
                <a:effectLst/>
                <a:latin typeface="+mn-lt"/>
                <a:ea typeface="+mn-ea"/>
                <a:cs typeface="+mn-cs"/>
              </a:rPr>
              <a:t> M, Murayama K, Ono M (2006)  WBGT Forecast for Prevention of Heat Stroke in Japan.  </a:t>
            </a:r>
            <a:r>
              <a:rPr lang="en-US" sz="1200" u="none" strike="noStrike" kern="1200" dirty="0" smtClean="0">
                <a:solidFill>
                  <a:schemeClr val="tx1"/>
                </a:solidFill>
                <a:effectLst/>
                <a:latin typeface="+mn-lt"/>
                <a:ea typeface="+mn-ea"/>
                <a:cs typeface="+mn-cs"/>
                <a:hlinkClick r:id="rId4"/>
              </a:rPr>
              <a:t>Sixth Symposium on the Urban Environment</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5"/>
              </a:rPr>
              <a:t>AMS Forum: Managing our Physical and Natural Resources: Successes and Challenges</a:t>
            </a:r>
            <a:r>
              <a:rPr lang="en-US" sz="1200" kern="1200" dirty="0" smtClean="0">
                <a:solidFill>
                  <a:schemeClr val="tx1"/>
                </a:solidFill>
                <a:effectLst/>
                <a:latin typeface="+mn-lt"/>
                <a:ea typeface="+mn-ea"/>
                <a:cs typeface="+mn-cs"/>
              </a:rPr>
              <a:t> JP1.1 </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E87E0CCB-1A82-44EB-BE0F-338FE055EF55}" type="slidenum">
              <a:rPr lang="en-NZ" smtClean="0"/>
              <a:t>21</a:t>
            </a:fld>
            <a:endParaRPr lang="en-NZ"/>
          </a:p>
        </p:txBody>
      </p:sp>
    </p:spTree>
    <p:extLst>
      <p:ext uri="{BB962C8B-B14F-4D97-AF65-F5344CB8AC3E}">
        <p14:creationId xmlns:p14="http://schemas.microsoft.com/office/powerpoint/2010/main" val="418529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ISO (1989) Hot environments - Estimation of the heat stress on working man, based on the WBGT-index (wet bulb globe temperature).  ISO Standard 7243. International Standards Organization, Geneva.</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E87E0CCB-1A82-44EB-BE0F-338FE055EF55}" type="slidenum">
              <a:rPr lang="en-NZ" smtClean="0"/>
              <a:t>22</a:t>
            </a:fld>
            <a:endParaRPr lang="en-NZ"/>
          </a:p>
        </p:txBody>
      </p:sp>
    </p:spTree>
    <p:extLst>
      <p:ext uri="{BB962C8B-B14F-4D97-AF65-F5344CB8AC3E}">
        <p14:creationId xmlns:p14="http://schemas.microsoft.com/office/powerpoint/2010/main" val="357292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F70559C9-A967-4AF7-A962-18D83299FE97}" type="datetimeFigureOut">
              <a:rPr lang="en-NZ" smtClean="0"/>
              <a:t>5/12/2011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C86DC73-C6B6-467B-821F-B8B989737635}" type="slidenum">
              <a:rPr lang="en-NZ" smtClean="0"/>
              <a:t>‹#›</a:t>
            </a:fld>
            <a:endParaRPr lang="en-NZ"/>
          </a:p>
        </p:txBody>
      </p:sp>
    </p:spTree>
    <p:extLst>
      <p:ext uri="{BB962C8B-B14F-4D97-AF65-F5344CB8AC3E}">
        <p14:creationId xmlns:p14="http://schemas.microsoft.com/office/powerpoint/2010/main" val="149783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F70559C9-A967-4AF7-A962-18D83299FE97}" type="datetimeFigureOut">
              <a:rPr lang="en-NZ" smtClean="0"/>
              <a:t>5/12/2011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C86DC73-C6B6-467B-821F-B8B989737635}" type="slidenum">
              <a:rPr lang="en-NZ" smtClean="0"/>
              <a:t>‹#›</a:t>
            </a:fld>
            <a:endParaRPr lang="en-NZ"/>
          </a:p>
        </p:txBody>
      </p:sp>
    </p:spTree>
    <p:extLst>
      <p:ext uri="{BB962C8B-B14F-4D97-AF65-F5344CB8AC3E}">
        <p14:creationId xmlns:p14="http://schemas.microsoft.com/office/powerpoint/2010/main" val="664679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F70559C9-A967-4AF7-A962-18D83299FE97}" type="datetimeFigureOut">
              <a:rPr lang="en-NZ" smtClean="0"/>
              <a:t>5/12/2011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C86DC73-C6B6-467B-821F-B8B989737635}" type="slidenum">
              <a:rPr lang="en-NZ" smtClean="0"/>
              <a:t>‹#›</a:t>
            </a:fld>
            <a:endParaRPr lang="en-NZ"/>
          </a:p>
        </p:txBody>
      </p:sp>
    </p:spTree>
    <p:extLst>
      <p:ext uri="{BB962C8B-B14F-4D97-AF65-F5344CB8AC3E}">
        <p14:creationId xmlns:p14="http://schemas.microsoft.com/office/powerpoint/2010/main" val="860152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F70559C9-A967-4AF7-A962-18D83299FE97}" type="datetimeFigureOut">
              <a:rPr lang="en-NZ" smtClean="0"/>
              <a:t>5/12/2011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C86DC73-C6B6-467B-821F-B8B989737635}" type="slidenum">
              <a:rPr lang="en-NZ" smtClean="0"/>
              <a:t>‹#›</a:t>
            </a:fld>
            <a:endParaRPr lang="en-NZ"/>
          </a:p>
        </p:txBody>
      </p:sp>
    </p:spTree>
    <p:extLst>
      <p:ext uri="{BB962C8B-B14F-4D97-AF65-F5344CB8AC3E}">
        <p14:creationId xmlns:p14="http://schemas.microsoft.com/office/powerpoint/2010/main" val="906889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559C9-A967-4AF7-A962-18D83299FE97}" type="datetimeFigureOut">
              <a:rPr lang="en-NZ" smtClean="0"/>
              <a:t>5/12/2011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C86DC73-C6B6-467B-821F-B8B989737635}" type="slidenum">
              <a:rPr lang="en-NZ" smtClean="0"/>
              <a:t>‹#›</a:t>
            </a:fld>
            <a:endParaRPr lang="en-NZ"/>
          </a:p>
        </p:txBody>
      </p:sp>
    </p:spTree>
    <p:extLst>
      <p:ext uri="{BB962C8B-B14F-4D97-AF65-F5344CB8AC3E}">
        <p14:creationId xmlns:p14="http://schemas.microsoft.com/office/powerpoint/2010/main" val="4141618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F70559C9-A967-4AF7-A962-18D83299FE97}" type="datetimeFigureOut">
              <a:rPr lang="en-NZ" smtClean="0"/>
              <a:t>5/12/2011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C86DC73-C6B6-467B-821F-B8B989737635}" type="slidenum">
              <a:rPr lang="en-NZ" smtClean="0"/>
              <a:t>‹#›</a:t>
            </a:fld>
            <a:endParaRPr lang="en-NZ"/>
          </a:p>
        </p:txBody>
      </p:sp>
    </p:spTree>
    <p:extLst>
      <p:ext uri="{BB962C8B-B14F-4D97-AF65-F5344CB8AC3E}">
        <p14:creationId xmlns:p14="http://schemas.microsoft.com/office/powerpoint/2010/main" val="158410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F70559C9-A967-4AF7-A962-18D83299FE97}" type="datetimeFigureOut">
              <a:rPr lang="en-NZ" smtClean="0"/>
              <a:t>5/12/2011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C86DC73-C6B6-467B-821F-B8B989737635}" type="slidenum">
              <a:rPr lang="en-NZ" smtClean="0"/>
              <a:t>‹#›</a:t>
            </a:fld>
            <a:endParaRPr lang="en-NZ"/>
          </a:p>
        </p:txBody>
      </p:sp>
    </p:spTree>
    <p:extLst>
      <p:ext uri="{BB962C8B-B14F-4D97-AF65-F5344CB8AC3E}">
        <p14:creationId xmlns:p14="http://schemas.microsoft.com/office/powerpoint/2010/main" val="311024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F70559C9-A967-4AF7-A962-18D83299FE97}" type="datetimeFigureOut">
              <a:rPr lang="en-NZ" smtClean="0"/>
              <a:t>5/12/2011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C86DC73-C6B6-467B-821F-B8B989737635}" type="slidenum">
              <a:rPr lang="en-NZ" smtClean="0"/>
              <a:t>‹#›</a:t>
            </a:fld>
            <a:endParaRPr lang="en-NZ"/>
          </a:p>
        </p:txBody>
      </p:sp>
    </p:spTree>
    <p:extLst>
      <p:ext uri="{BB962C8B-B14F-4D97-AF65-F5344CB8AC3E}">
        <p14:creationId xmlns:p14="http://schemas.microsoft.com/office/powerpoint/2010/main" val="1070303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559C9-A967-4AF7-A962-18D83299FE97}" type="datetimeFigureOut">
              <a:rPr lang="en-NZ" smtClean="0"/>
              <a:t>5/12/2011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C86DC73-C6B6-467B-821F-B8B989737635}" type="slidenum">
              <a:rPr lang="en-NZ" smtClean="0"/>
              <a:t>‹#›</a:t>
            </a:fld>
            <a:endParaRPr lang="en-NZ"/>
          </a:p>
        </p:txBody>
      </p:sp>
    </p:spTree>
    <p:extLst>
      <p:ext uri="{BB962C8B-B14F-4D97-AF65-F5344CB8AC3E}">
        <p14:creationId xmlns:p14="http://schemas.microsoft.com/office/powerpoint/2010/main" val="228557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559C9-A967-4AF7-A962-18D83299FE97}" type="datetimeFigureOut">
              <a:rPr lang="en-NZ" smtClean="0"/>
              <a:t>5/12/2011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C86DC73-C6B6-467B-821F-B8B989737635}" type="slidenum">
              <a:rPr lang="en-NZ" smtClean="0"/>
              <a:t>‹#›</a:t>
            </a:fld>
            <a:endParaRPr lang="en-NZ"/>
          </a:p>
        </p:txBody>
      </p:sp>
    </p:spTree>
    <p:extLst>
      <p:ext uri="{BB962C8B-B14F-4D97-AF65-F5344CB8AC3E}">
        <p14:creationId xmlns:p14="http://schemas.microsoft.com/office/powerpoint/2010/main" val="2754416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559C9-A967-4AF7-A962-18D83299FE97}" type="datetimeFigureOut">
              <a:rPr lang="en-NZ" smtClean="0"/>
              <a:t>5/12/2011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C86DC73-C6B6-467B-821F-B8B989737635}" type="slidenum">
              <a:rPr lang="en-NZ" smtClean="0"/>
              <a:t>‹#›</a:t>
            </a:fld>
            <a:endParaRPr lang="en-NZ"/>
          </a:p>
        </p:txBody>
      </p:sp>
    </p:spTree>
    <p:extLst>
      <p:ext uri="{BB962C8B-B14F-4D97-AF65-F5344CB8AC3E}">
        <p14:creationId xmlns:p14="http://schemas.microsoft.com/office/powerpoint/2010/main" val="215364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559C9-A967-4AF7-A962-18D83299FE97}" type="datetimeFigureOut">
              <a:rPr lang="en-NZ" smtClean="0"/>
              <a:t>5/12/2011</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6DC73-C6B6-467B-821F-B8B989737635}" type="slidenum">
              <a:rPr lang="en-NZ" smtClean="0"/>
              <a:t>‹#›</a:t>
            </a:fld>
            <a:endParaRPr lang="en-NZ"/>
          </a:p>
        </p:txBody>
      </p:sp>
    </p:spTree>
    <p:extLst>
      <p:ext uri="{BB962C8B-B14F-4D97-AF65-F5344CB8AC3E}">
        <p14:creationId xmlns:p14="http://schemas.microsoft.com/office/powerpoint/2010/main" val="1911598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gif"/><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8"/>
            <a:ext cx="7772400" cy="3456384"/>
          </a:xfrm>
        </p:spPr>
        <p:txBody>
          <a:bodyPr>
            <a:normAutofit/>
          </a:bodyPr>
          <a:lstStyle/>
          <a:p>
            <a:r>
              <a:rPr lang="en-AU" b="1" dirty="0" smtClean="0"/>
              <a:t>Calculating heat stress index from routine weather station data to model climate change impacts on worker productivity</a:t>
            </a:r>
            <a:r>
              <a:rPr lang="en-NZ" dirty="0" smtClean="0"/>
              <a:t/>
            </a:r>
            <a:br>
              <a:rPr lang="en-NZ" dirty="0" smtClean="0"/>
            </a:br>
            <a:endParaRPr lang="en-NZ" dirty="0"/>
          </a:p>
        </p:txBody>
      </p:sp>
      <p:sp>
        <p:nvSpPr>
          <p:cNvPr id="3" name="Subtitle 2"/>
          <p:cNvSpPr>
            <a:spLocks noGrp="1"/>
          </p:cNvSpPr>
          <p:nvPr>
            <p:ph type="subTitle" idx="1"/>
          </p:nvPr>
        </p:nvSpPr>
        <p:spPr>
          <a:xfrm>
            <a:off x="1371600" y="4725144"/>
            <a:ext cx="6400800" cy="913656"/>
          </a:xfrm>
        </p:spPr>
        <p:txBody>
          <a:bodyPr/>
          <a:lstStyle/>
          <a:p>
            <a:r>
              <a:rPr lang="en-AU" b="1" dirty="0" smtClean="0"/>
              <a:t>Bruno Lemke</a:t>
            </a:r>
            <a:r>
              <a:rPr lang="en-AU" dirty="0" smtClean="0"/>
              <a:t>,  </a:t>
            </a:r>
            <a:r>
              <a:rPr lang="en-AU" b="1" dirty="0" err="1" smtClean="0"/>
              <a:t>Tord</a:t>
            </a:r>
            <a:r>
              <a:rPr lang="en-AU" b="1" dirty="0" smtClean="0"/>
              <a:t> </a:t>
            </a:r>
            <a:r>
              <a:rPr lang="en-AU" b="1" dirty="0" err="1" smtClean="0"/>
              <a:t>Kjellstrom</a:t>
            </a:r>
            <a:endParaRPr lang="en-NZ" dirty="0"/>
          </a:p>
        </p:txBody>
      </p:sp>
    </p:spTree>
    <p:extLst>
      <p:ext uri="{BB962C8B-B14F-4D97-AF65-F5344CB8AC3E}">
        <p14:creationId xmlns:p14="http://schemas.microsoft.com/office/powerpoint/2010/main" val="2748810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Simple model</a:t>
            </a:r>
            <a:endParaRPr lang="en-NZ" dirty="0"/>
          </a:p>
        </p:txBody>
      </p:sp>
      <p:sp>
        <p:nvSpPr>
          <p:cNvPr id="3" name="Content Placeholder 2"/>
          <p:cNvSpPr>
            <a:spLocks noGrp="1"/>
          </p:cNvSpPr>
          <p:nvPr>
            <p:ph idx="1"/>
          </p:nvPr>
        </p:nvSpPr>
        <p:spPr/>
        <p:txBody>
          <a:bodyPr/>
          <a:lstStyle/>
          <a:p>
            <a:r>
              <a:rPr lang="en-NZ" dirty="0" smtClean="0"/>
              <a:t>Use a thermometer, add a wet wick</a:t>
            </a:r>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5195"/>
            <a:ext cx="5486400" cy="4305300"/>
          </a:xfrm>
          <a:prstGeom prst="rect">
            <a:avLst/>
          </a:prstGeom>
        </p:spPr>
      </p:pic>
      <p:pic>
        <p:nvPicPr>
          <p:cNvPr id="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2240" y="3284984"/>
            <a:ext cx="1193701" cy="3833293"/>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25941" y="-19050"/>
            <a:ext cx="1209675" cy="3448050"/>
          </a:xfrm>
          <a:prstGeom prst="rect">
            <a:avLst/>
          </a:prstGeom>
        </p:spPr>
      </p:pic>
    </p:spTree>
    <p:extLst>
      <p:ext uri="{BB962C8B-B14F-4D97-AF65-F5344CB8AC3E}">
        <p14:creationId xmlns:p14="http://schemas.microsoft.com/office/powerpoint/2010/main" val="118941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0782 0.00995 C -0.01198 0.01759 -0.01459 0.02755 -0.0165 0.03681 C -0.01719 0.0412 -0.01771 0.04699 -0.01945 0.05116 C -0.02171 0.05695 -0.02934 0.06574 -0.02934 0.06597 C -0.03282 0.0787 -0.03386 0.09329 -0.04514 0.09838 C -0.04896 0.11296 -0.05539 0.12361 -0.06355 0.13449 C -0.06511 0.1419 -0.0665 0.15116 -0.06945 0.15787 C -0.07223 0.16458 -0.07778 0.17176 -0.08091 0.17778 C -0.08368 0.18287 -0.08403 0.18773 -0.08802 0.19236 C -0.08976 0.19861 -0.09271 0.2007 -0.09514 0.20671 C -0.09861 0.21574 -0.10209 0.225 -0.10799 0.23195 C -0.11025 0.23982 -0.11302 0.24583 -0.11511 0.2537 C -0.11615 0.25741 -0.11806 0.26458 -0.11806 0.26482 C -0.11754 0.2706 -0.11615 0.27662 -0.1165 0.28264 C -0.11667 0.28426 -0.11841 0.28519 -0.11945 0.28634 C -0.12396 0.29074 -0.12622 0.29306 -0.12952 0.29884 C -0.13334 0.325 -0.12796 0.2831 -0.12952 0.32616 C -0.13004 0.34051 -0.13091 0.34329 -0.13368 0.35324 C -0.13177 0.37338 -0.1283 0.39329 -0.13368 0.41296 C -0.13247 0.42014 -0.12952 0.42685 -0.12952 0.43449 C -0.12952 0.4419 -0.1323 0.44861 -0.1323 0.45625 " pathEditMode="relative" rAng="0" ptsTypes="ffffffffffffffffffffA">
                                      <p:cBhvr>
                                        <p:cTn id="6" dur="2000" fill="hold"/>
                                        <p:tgtEl>
                                          <p:spTgt spid="7"/>
                                        </p:tgtEl>
                                        <p:attrNameLst>
                                          <p:attrName>ppt_x</p:attrName>
                                          <p:attrName>ppt_y</p:attrName>
                                        </p:attrNameLst>
                                      </p:cBhvr>
                                      <p:rCtr x="-6302" y="2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Add radiation= WBGT index</a:t>
            </a:r>
            <a:endParaRPr lang="en-NZ" dirty="0"/>
          </a:p>
        </p:txBody>
      </p:sp>
      <p:sp>
        <p:nvSpPr>
          <p:cNvPr id="3" name="Content Placeholder 2"/>
          <p:cNvSpPr>
            <a:spLocks noGrp="1"/>
          </p:cNvSpPr>
          <p:nvPr>
            <p:ph idx="1"/>
          </p:nvPr>
        </p:nvSpPr>
        <p:spPr/>
        <p:txBody>
          <a:bodyPr/>
          <a:lstStyle/>
          <a:p>
            <a:r>
              <a:rPr lang="en-NZ" dirty="0" smtClean="0"/>
              <a:t>WBGT(indoor) = 0.7Tnwb + 0.3Ta</a:t>
            </a:r>
          </a:p>
          <a:p>
            <a:r>
              <a:rPr lang="en-NZ" dirty="0" smtClean="0"/>
              <a:t>WBGT(outdoor) = 0.7Tnwb + 0.2Tg + 0.1Ta</a:t>
            </a:r>
            <a:endParaRPr lang="en-NZ"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536" y="3740570"/>
            <a:ext cx="964307" cy="3096648"/>
          </a:xfrm>
          <a:prstGeom prst="rect">
            <a:avLst/>
          </a:prstGeom>
        </p:spPr>
      </p:pic>
      <p:pic>
        <p:nvPicPr>
          <p:cNvPr id="5" name="Content Placeholder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6007" y="3284984"/>
            <a:ext cx="1083363" cy="308801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2625" b="98688" l="1732" r="100000"/>
                    </a14:imgEffect>
                  </a14:imgLayer>
                </a14:imgProps>
              </a:ext>
              <a:ext uri="{28A0092B-C50C-407E-A947-70E740481C1C}">
                <a14:useLocalDpi xmlns:a14="http://schemas.microsoft.com/office/drawing/2010/main" val="0"/>
              </a:ext>
            </a:extLst>
          </a:blip>
          <a:stretch>
            <a:fillRect/>
          </a:stretch>
        </p:blipFill>
        <p:spPr>
          <a:xfrm>
            <a:off x="3762966" y="2348880"/>
            <a:ext cx="2721276" cy="4488338"/>
          </a:xfrm>
          <a:prstGeom prst="rect">
            <a:avLst/>
          </a:prstGeom>
        </p:spPr>
      </p:pic>
    </p:spTree>
    <p:extLst>
      <p:ext uri="{BB962C8B-B14F-4D97-AF65-F5344CB8AC3E}">
        <p14:creationId xmlns:p14="http://schemas.microsoft.com/office/powerpoint/2010/main" val="3973063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458" y="1340768"/>
            <a:ext cx="1829196" cy="3721467"/>
          </a:xfrm>
          <a:prstGeom prst="rect">
            <a:avLst/>
          </a:prstGeom>
        </p:spPr>
      </p:pic>
      <p:sp>
        <p:nvSpPr>
          <p:cNvPr id="2" name="Title 1"/>
          <p:cNvSpPr>
            <a:spLocks noGrp="1"/>
          </p:cNvSpPr>
          <p:nvPr>
            <p:ph type="title"/>
          </p:nvPr>
        </p:nvSpPr>
        <p:spPr/>
        <p:txBody>
          <a:bodyPr/>
          <a:lstStyle/>
          <a:p>
            <a:r>
              <a:rPr lang="en-NZ" dirty="0" smtClean="0"/>
              <a:t>Which index would you use?</a:t>
            </a:r>
            <a:endParaRPr lang="en-NZ"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20263" y="1268760"/>
            <a:ext cx="6413292" cy="6048671"/>
          </a:xfrm>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649" y="5157192"/>
            <a:ext cx="964307" cy="3096648"/>
          </a:xfrm>
          <a:prstGeom prst="rect">
            <a:avLst/>
          </a:prstGeom>
        </p:spPr>
      </p:pic>
      <p:pic>
        <p:nvPicPr>
          <p:cNvPr id="7" name="Content Placeholder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545" y="4797152"/>
            <a:ext cx="1083363" cy="3088010"/>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2625" b="98688" l="1732" r="100000"/>
                    </a14:imgEffect>
                  </a14:imgLayer>
                </a14:imgProps>
              </a:ext>
              <a:ext uri="{28A0092B-C50C-407E-A947-70E740481C1C}">
                <a14:useLocalDpi xmlns:a14="http://schemas.microsoft.com/office/drawing/2010/main" val="0"/>
              </a:ext>
            </a:extLst>
          </a:blip>
          <a:stretch>
            <a:fillRect/>
          </a:stretch>
        </p:blipFill>
        <p:spPr>
          <a:xfrm>
            <a:off x="164292" y="4262113"/>
            <a:ext cx="2721276" cy="4488338"/>
          </a:xfrm>
          <a:prstGeom prst="rect">
            <a:avLst/>
          </a:prstGeom>
        </p:spPr>
      </p:pic>
      <p:sp>
        <p:nvSpPr>
          <p:cNvPr id="10" name="Rectangle 9"/>
          <p:cNvSpPr/>
          <p:nvPr/>
        </p:nvSpPr>
        <p:spPr>
          <a:xfrm>
            <a:off x="167233" y="879103"/>
            <a:ext cx="1981441"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WBGT</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1" name="Rectangle 10"/>
          <p:cNvSpPr/>
          <p:nvPr/>
        </p:nvSpPr>
        <p:spPr>
          <a:xfrm>
            <a:off x="6660232" y="903139"/>
            <a:ext cx="151599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UTCI</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39904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NZ" smtClean="0"/>
              <a:t>Where do we want accuracy?</a:t>
            </a:r>
          </a:p>
        </p:txBody>
      </p:sp>
      <p:pic>
        <p:nvPicPr>
          <p:cNvPr id="3" name="Content Placeholder 2"/>
          <p:cNvPicPr>
            <a:picLocks noGrp="1" noChangeAspect="1"/>
          </p:cNvPicPr>
          <p:nvPr>
            <p:ph idx="1"/>
          </p:nvPr>
        </p:nvPicPr>
        <p:blipFill>
          <a:blip r:embed="rId3">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a:off x="6361" y="908721"/>
            <a:ext cx="9141934" cy="5919936"/>
          </a:xfrm>
        </p:spPr>
      </p:pic>
    </p:spTree>
    <p:extLst>
      <p:ext uri="{BB962C8B-B14F-4D97-AF65-F5344CB8AC3E}">
        <p14:creationId xmlns:p14="http://schemas.microsoft.com/office/powerpoint/2010/main" val="8917293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Mean Radiant </a:t>
            </a:r>
            <a:r>
              <a:rPr lang="en-NZ" dirty="0"/>
              <a:t>T</a:t>
            </a:r>
            <a:r>
              <a:rPr lang="en-NZ" dirty="0" smtClean="0"/>
              <a:t>emperature</a:t>
            </a:r>
            <a:endParaRPr lang="en-NZ" dirty="0"/>
          </a:p>
        </p:txBody>
      </p:sp>
      <p:pic>
        <p:nvPicPr>
          <p:cNvPr id="4" name="Content Placeholder 3"/>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988840"/>
            <a:ext cx="9401523" cy="4968552"/>
          </a:xfrm>
        </p:spPr>
      </p:pic>
    </p:spTree>
    <p:extLst>
      <p:ext uri="{BB962C8B-B14F-4D97-AF65-F5344CB8AC3E}">
        <p14:creationId xmlns:p14="http://schemas.microsoft.com/office/powerpoint/2010/main" val="3918795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Mean Radiant Temperature</a:t>
            </a:r>
          </a:p>
        </p:txBody>
      </p:sp>
      <p:pic>
        <p:nvPicPr>
          <p:cNvPr id="4" name="Content Placeholder 3"/>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268760"/>
            <a:ext cx="9147869" cy="7462414"/>
          </a:xfrm>
        </p:spPr>
      </p:pic>
    </p:spTree>
    <p:extLst>
      <p:ext uri="{BB962C8B-B14F-4D97-AF65-F5344CB8AC3E}">
        <p14:creationId xmlns:p14="http://schemas.microsoft.com/office/powerpoint/2010/main" val="2830303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159-54-h.jp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483768" y="2601074"/>
            <a:ext cx="6483559" cy="486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NZ" dirty="0" smtClean="0"/>
              <a:t>Advantages of WBGT</a:t>
            </a:r>
            <a:endParaRPr lang="en-NZ" dirty="0"/>
          </a:p>
        </p:txBody>
      </p:sp>
      <p:sp>
        <p:nvSpPr>
          <p:cNvPr id="3" name="Content Placeholder 2"/>
          <p:cNvSpPr>
            <a:spLocks noGrp="1"/>
          </p:cNvSpPr>
          <p:nvPr>
            <p:ph idx="1"/>
          </p:nvPr>
        </p:nvSpPr>
        <p:spPr/>
        <p:txBody>
          <a:bodyPr/>
          <a:lstStyle/>
          <a:p>
            <a:r>
              <a:rPr lang="en-NZ" dirty="0" smtClean="0"/>
              <a:t>Easy to measure</a:t>
            </a:r>
          </a:p>
          <a:p>
            <a:r>
              <a:rPr lang="en-NZ" dirty="0" smtClean="0"/>
              <a:t>A scale that has been around for ages so well tested heat stress standards</a:t>
            </a:r>
          </a:p>
          <a:p>
            <a:r>
              <a:rPr lang="en-NZ" dirty="0" smtClean="0"/>
              <a:t>Contains all the environmental components without confounding them with personal variations</a:t>
            </a:r>
            <a:endParaRPr lang="en-NZ" dirty="0"/>
          </a:p>
        </p:txBody>
      </p:sp>
    </p:spTree>
    <p:extLst>
      <p:ext uri="{BB962C8B-B14F-4D97-AF65-F5344CB8AC3E}">
        <p14:creationId xmlns:p14="http://schemas.microsoft.com/office/powerpoint/2010/main" val="401709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159-54-h.jp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483768" y="2601074"/>
            <a:ext cx="6483559" cy="486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NZ" dirty="0" smtClean="0"/>
              <a:t>Issues with WBGT</a:t>
            </a:r>
            <a:endParaRPr lang="en-NZ" dirty="0"/>
          </a:p>
        </p:txBody>
      </p:sp>
      <p:sp>
        <p:nvSpPr>
          <p:cNvPr id="3" name="Content Placeholder 2"/>
          <p:cNvSpPr>
            <a:spLocks noGrp="1"/>
          </p:cNvSpPr>
          <p:nvPr>
            <p:ph idx="1"/>
          </p:nvPr>
        </p:nvSpPr>
        <p:spPr/>
        <p:txBody>
          <a:bodyPr/>
          <a:lstStyle/>
          <a:p>
            <a:r>
              <a:rPr lang="en-NZ" dirty="0" smtClean="0"/>
              <a:t>Does not take into account </a:t>
            </a:r>
            <a:r>
              <a:rPr lang="en-NZ" dirty="0" smtClean="0"/>
              <a:t>physiological changes </a:t>
            </a:r>
            <a:r>
              <a:rPr lang="en-NZ" dirty="0" smtClean="0"/>
              <a:t>other than sweating.</a:t>
            </a:r>
          </a:p>
          <a:p>
            <a:pPr lvl="1"/>
            <a:r>
              <a:rPr lang="en-NZ" dirty="0" smtClean="0"/>
              <a:t>WBGT not </a:t>
            </a:r>
            <a:r>
              <a:rPr lang="en-NZ" dirty="0" smtClean="0"/>
              <a:t>suitable below </a:t>
            </a:r>
            <a:r>
              <a:rPr lang="en-NZ" dirty="0" smtClean="0"/>
              <a:t>heat stress levels</a:t>
            </a:r>
            <a:r>
              <a:rPr lang="en-NZ" dirty="0" smtClean="0"/>
              <a:t>.</a:t>
            </a:r>
          </a:p>
          <a:p>
            <a:r>
              <a:rPr lang="en-NZ" dirty="0" smtClean="0"/>
              <a:t>WBGT </a:t>
            </a:r>
            <a:r>
              <a:rPr lang="en-NZ" dirty="0" smtClean="0"/>
              <a:t>not useful as such for historical data.</a:t>
            </a:r>
            <a:endParaRPr lang="en-NZ" dirty="0"/>
          </a:p>
        </p:txBody>
      </p:sp>
    </p:spTree>
    <p:extLst>
      <p:ext uri="{BB962C8B-B14F-4D97-AF65-F5344CB8AC3E}">
        <p14:creationId xmlns:p14="http://schemas.microsoft.com/office/powerpoint/2010/main" val="3857316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WBGT from meteorological data</a:t>
            </a:r>
            <a:endParaRPr lang="en-NZ" dirty="0"/>
          </a:p>
        </p:txBody>
      </p:sp>
      <p:sp>
        <p:nvSpPr>
          <p:cNvPr id="3" name="Content Placeholder 2"/>
          <p:cNvSpPr>
            <a:spLocks noGrp="1"/>
          </p:cNvSpPr>
          <p:nvPr>
            <p:ph idx="1"/>
          </p:nvPr>
        </p:nvSpPr>
        <p:spPr>
          <a:xfrm>
            <a:off x="457200" y="1600200"/>
            <a:ext cx="8229600" cy="2044824"/>
          </a:xfrm>
        </p:spPr>
        <p:txBody>
          <a:bodyPr>
            <a:normAutofit/>
          </a:bodyPr>
          <a:lstStyle/>
          <a:p>
            <a:r>
              <a:rPr lang="en-AU" dirty="0" smtClean="0"/>
              <a:t>We </a:t>
            </a:r>
            <a:r>
              <a:rPr lang="en-AU" dirty="0"/>
              <a:t>compare published models that generate the WBGT heat stress index from standard hourly weather station data</a:t>
            </a:r>
            <a:r>
              <a:rPr lang="en-AU" dirty="0" smtClean="0"/>
              <a:t>.</a:t>
            </a:r>
            <a:endParaRPr lang="en-NZ" dirty="0"/>
          </a:p>
        </p:txBody>
      </p:sp>
    </p:spTree>
    <p:extLst>
      <p:ext uri="{BB962C8B-B14F-4D97-AF65-F5344CB8AC3E}">
        <p14:creationId xmlns:p14="http://schemas.microsoft.com/office/powerpoint/2010/main" val="927828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WBGT from meteorological data</a:t>
            </a:r>
            <a:endParaRPr lang="en-NZ" dirty="0"/>
          </a:p>
        </p:txBody>
      </p:sp>
      <p:sp>
        <p:nvSpPr>
          <p:cNvPr id="3" name="Content Placeholder 2"/>
          <p:cNvSpPr>
            <a:spLocks noGrp="1"/>
          </p:cNvSpPr>
          <p:nvPr>
            <p:ph idx="1"/>
          </p:nvPr>
        </p:nvSpPr>
        <p:spPr>
          <a:xfrm>
            <a:off x="457200" y="1600201"/>
            <a:ext cx="8229600" cy="1180728"/>
          </a:xfrm>
        </p:spPr>
        <p:txBody>
          <a:bodyPr/>
          <a:lstStyle/>
          <a:p>
            <a:r>
              <a:rPr lang="en-NZ" dirty="0" smtClean="0"/>
              <a:t>Same process as working out heat gain/loss by people EXCEPT its less complicated.</a:t>
            </a:r>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18319"/>
            <a:ext cx="9144000" cy="4239681"/>
          </a:xfrm>
          <a:prstGeom prst="rect">
            <a:avLst/>
          </a:prstGeom>
        </p:spPr>
      </p:pic>
    </p:spTree>
    <p:extLst>
      <p:ext uri="{BB962C8B-B14F-4D97-AF65-F5344CB8AC3E}">
        <p14:creationId xmlns:p14="http://schemas.microsoft.com/office/powerpoint/2010/main" val="3604525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Quantifying Climate Change</a:t>
            </a:r>
            <a:endParaRPr lang="en-NZ" dirty="0"/>
          </a:p>
        </p:txBody>
      </p:sp>
      <p:sp>
        <p:nvSpPr>
          <p:cNvPr id="3" name="Content Placeholder 2"/>
          <p:cNvSpPr>
            <a:spLocks noGrp="1"/>
          </p:cNvSpPr>
          <p:nvPr>
            <p:ph idx="1"/>
          </p:nvPr>
        </p:nvSpPr>
        <p:spPr>
          <a:xfrm>
            <a:off x="457200" y="1600200"/>
            <a:ext cx="8229600" cy="4565104"/>
          </a:xfrm>
        </p:spPr>
        <p:txBody>
          <a:bodyPr>
            <a:normAutofit/>
          </a:bodyPr>
          <a:lstStyle/>
          <a:p>
            <a:r>
              <a:rPr lang="en-AU" dirty="0" smtClean="0"/>
              <a:t>Climate </a:t>
            </a:r>
            <a:r>
              <a:rPr lang="en-AU" dirty="0"/>
              <a:t>change will increase temperatures in most places around the world in the coming decades.  Temperatures in urban areas will go even higher due to the “heat island effect”.  In order to measure the effect of climate change on worker productivity a heat stress index that incorporates temperature, humidity, wind speed and solar radiation is needed.  </a:t>
            </a:r>
            <a:endParaRPr lang="en-NZ" dirty="0"/>
          </a:p>
        </p:txBody>
      </p:sp>
    </p:spTree>
    <p:extLst>
      <p:ext uri="{BB962C8B-B14F-4D97-AF65-F5344CB8AC3E}">
        <p14:creationId xmlns:p14="http://schemas.microsoft.com/office/powerpoint/2010/main" val="148832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WBGT from meteorological data</a:t>
            </a:r>
            <a:endParaRPr lang="en-NZ" dirty="0"/>
          </a:p>
        </p:txBody>
      </p:sp>
      <p:sp>
        <p:nvSpPr>
          <p:cNvPr id="3" name="Content Placeholder 2"/>
          <p:cNvSpPr>
            <a:spLocks noGrp="1"/>
          </p:cNvSpPr>
          <p:nvPr>
            <p:ph idx="1"/>
          </p:nvPr>
        </p:nvSpPr>
        <p:spPr>
          <a:xfrm>
            <a:off x="457200" y="1600200"/>
            <a:ext cx="8229600" cy="4997151"/>
          </a:xfrm>
        </p:spPr>
        <p:txBody>
          <a:bodyPr>
            <a:normAutofit/>
          </a:bodyPr>
          <a:lstStyle/>
          <a:p>
            <a:r>
              <a:rPr lang="en-AU" dirty="0"/>
              <a:t>Some </a:t>
            </a:r>
            <a:r>
              <a:rPr lang="en-AU" dirty="0" smtClean="0"/>
              <a:t>formulas only </a:t>
            </a:r>
            <a:r>
              <a:rPr lang="en-AU" dirty="0"/>
              <a:t>for indoors </a:t>
            </a:r>
            <a:r>
              <a:rPr lang="en-AU" dirty="0" smtClean="0"/>
              <a:t>(Bernard) </a:t>
            </a:r>
          </a:p>
          <a:p>
            <a:r>
              <a:rPr lang="en-AU" dirty="0" smtClean="0"/>
              <a:t>Others </a:t>
            </a:r>
            <a:r>
              <a:rPr lang="en-AU" dirty="0"/>
              <a:t>are only for full </a:t>
            </a:r>
            <a:r>
              <a:rPr lang="en-AU" dirty="0" smtClean="0"/>
              <a:t>sunlight (</a:t>
            </a:r>
            <a:r>
              <a:rPr lang="en-AU" dirty="0" err="1" smtClean="0"/>
              <a:t>Gaspars</a:t>
            </a:r>
            <a:r>
              <a:rPr lang="en-AU" dirty="0" smtClean="0"/>
              <a:t>). </a:t>
            </a:r>
            <a:endParaRPr lang="en-AU" dirty="0" smtClean="0"/>
          </a:p>
          <a:p>
            <a:r>
              <a:rPr lang="en-AU" dirty="0" err="1" smtClean="0"/>
              <a:t>Liljegren</a:t>
            </a:r>
            <a:r>
              <a:rPr lang="en-AU" dirty="0" smtClean="0"/>
              <a:t>:  "</a:t>
            </a:r>
            <a:r>
              <a:rPr lang="en-AU" dirty="0"/>
              <a:t>best </a:t>
            </a:r>
            <a:r>
              <a:rPr lang="en-AU" dirty="0" smtClean="0"/>
              <a:t>formula" </a:t>
            </a:r>
            <a:r>
              <a:rPr lang="en-AU" dirty="0"/>
              <a:t>for outside conditions (both sun and clouds) </a:t>
            </a:r>
          </a:p>
          <a:p>
            <a:r>
              <a:rPr lang="en-AU" dirty="0" smtClean="0"/>
              <a:t>They freely supply a computer program</a:t>
            </a:r>
            <a:r>
              <a:rPr lang="en-AU" dirty="0" smtClean="0"/>
              <a:t>.</a:t>
            </a:r>
          </a:p>
          <a:p>
            <a:pPr lvl="1"/>
            <a:r>
              <a:rPr lang="en-US" dirty="0" err="1"/>
              <a:t>Liljegren</a:t>
            </a:r>
            <a:r>
              <a:rPr lang="en-US" dirty="0"/>
              <a:t> </a:t>
            </a:r>
            <a:r>
              <a:rPr lang="en-US" dirty="0" smtClean="0"/>
              <a:t>et al </a:t>
            </a:r>
            <a:r>
              <a:rPr lang="en-US" dirty="0"/>
              <a:t>(2008) </a:t>
            </a:r>
            <a:r>
              <a:rPr lang="en-US" dirty="0" smtClean="0"/>
              <a:t>“Modeling </a:t>
            </a:r>
            <a:r>
              <a:rPr lang="en-US" dirty="0"/>
              <a:t>Wet Bulb Globe Temperature using Standard Meteorological </a:t>
            </a:r>
            <a:r>
              <a:rPr lang="en-US" dirty="0" smtClean="0"/>
              <a:t>Measurements” Journal </a:t>
            </a:r>
            <a:r>
              <a:rPr lang="en-US" dirty="0"/>
              <a:t>of Occupational and Environmental Hygiene 5: 645-655</a:t>
            </a:r>
            <a:endParaRPr lang="en-NZ" dirty="0"/>
          </a:p>
          <a:p>
            <a:endParaRPr lang="en-AU" dirty="0" smtClean="0"/>
          </a:p>
        </p:txBody>
      </p:sp>
    </p:spTree>
    <p:extLst>
      <p:ext uri="{BB962C8B-B14F-4D97-AF65-F5344CB8AC3E}">
        <p14:creationId xmlns:p14="http://schemas.microsoft.com/office/powerpoint/2010/main" val="3776516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NZ" dirty="0" smtClean="0"/>
              <a:t>ABM is wrong</a:t>
            </a:r>
          </a:p>
        </p:txBody>
      </p:sp>
      <p:sp>
        <p:nvSpPr>
          <p:cNvPr id="4099" name="Content Placeholder 2"/>
          <p:cNvSpPr>
            <a:spLocks noGrp="1"/>
          </p:cNvSpPr>
          <p:nvPr>
            <p:ph idx="1"/>
          </p:nvPr>
        </p:nvSpPr>
        <p:spPr/>
        <p:txBody>
          <a:bodyPr/>
          <a:lstStyle/>
          <a:p>
            <a:endParaRPr lang="en-NZ" smtClean="0"/>
          </a:p>
        </p:txBody>
      </p:sp>
      <p:sp>
        <p:nvSpPr>
          <p:cNvPr id="410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NZ"/>
          </a:p>
        </p:txBody>
      </p:sp>
      <p:pic>
        <p:nvPicPr>
          <p:cNvPr id="4101"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244600"/>
            <a:ext cx="9144000"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484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40002"/>
            <a:ext cx="9144000" cy="7357434"/>
          </a:xfrm>
        </p:spPr>
      </p:pic>
    </p:spTree>
    <p:extLst>
      <p:ext uri="{BB962C8B-B14F-4D97-AF65-F5344CB8AC3E}">
        <p14:creationId xmlns:p14="http://schemas.microsoft.com/office/powerpoint/2010/main" val="1331797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WBGTHumidex580W"/>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body" idx="1"/>
          </p:nvPr>
        </p:nvSpPr>
        <p:spPr/>
        <p:txBody>
          <a:bodyPr/>
          <a:lstStyle/>
          <a:p>
            <a:pPr eaLnBrk="1" hangingPunct="1">
              <a:buFontTx/>
              <a:buNone/>
            </a:pPr>
            <a:endParaRPr lang="en-US" smtClean="0"/>
          </a:p>
          <a:p>
            <a:pPr eaLnBrk="1" hangingPunct="1">
              <a:buFontTx/>
              <a:buNone/>
            </a:pPr>
            <a:endParaRPr lang="en-US" smtClean="0"/>
          </a:p>
          <a:p>
            <a:pPr eaLnBrk="1" hangingPunct="1">
              <a:buFontTx/>
              <a:buNone/>
            </a:pPr>
            <a:endParaRPr lang="en-US" sz="4400" smtClean="0"/>
          </a:p>
          <a:p>
            <a:pPr eaLnBrk="1" hangingPunct="1">
              <a:buFontTx/>
              <a:buNone/>
            </a:pPr>
            <a:endParaRPr lang="en-US" smtClean="0"/>
          </a:p>
          <a:p>
            <a:pPr eaLnBrk="1" hangingPunct="1">
              <a:buFontTx/>
              <a:buNone/>
            </a:pPr>
            <a:endParaRPr lang="en-US" smtClean="0"/>
          </a:p>
          <a:p>
            <a:pPr eaLnBrk="1" hangingPunct="1">
              <a:buFontTx/>
              <a:buNone/>
            </a:pPr>
            <a:endParaRPr lang="en-US" smtClean="0"/>
          </a:p>
          <a:p>
            <a:pPr eaLnBrk="1" hangingPunct="1">
              <a:buFontTx/>
              <a:buNone/>
            </a:pPr>
            <a:r>
              <a:rPr lang="en-US" sz="1600" smtClean="0"/>
              <a:t>                  Continuous work      0-25% 25-50% 50-75%       75-100%                no</a:t>
            </a:r>
          </a:p>
          <a:p>
            <a:pPr eaLnBrk="1" hangingPunct="1">
              <a:buFontTx/>
              <a:buNone/>
            </a:pPr>
            <a:r>
              <a:rPr lang="en-US" sz="1600" smtClean="0"/>
              <a:t>                                                   rest      rest       rest              rest                      work</a:t>
            </a:r>
          </a:p>
        </p:txBody>
      </p:sp>
    </p:spTree>
    <p:extLst>
      <p:ext uri="{BB962C8B-B14F-4D97-AF65-F5344CB8AC3E}">
        <p14:creationId xmlns:p14="http://schemas.microsoft.com/office/powerpoint/2010/main" val="1238111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1026" name="Picture 6" descr="Asia WBGT 1975 &amp; 2000 &amp; +3 green-red.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20863"/>
            <a:ext cx="6237312" cy="687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186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NZ" smtClean="0"/>
              <a:t>PHS(Bernard) vs Fiala</a:t>
            </a:r>
            <a:endParaRPr lang="en-GB" smtClean="0"/>
          </a:p>
        </p:txBody>
      </p:sp>
      <p:sp>
        <p:nvSpPr>
          <p:cNvPr id="14339" name="Rectangle 3"/>
          <p:cNvSpPr>
            <a:spLocks noGrp="1" noChangeArrowheads="1"/>
          </p:cNvSpPr>
          <p:nvPr>
            <p:ph type="body" idx="1"/>
          </p:nvPr>
        </p:nvSpPr>
        <p:spPr/>
        <p:txBody>
          <a:bodyPr/>
          <a:lstStyle/>
          <a:p>
            <a:pPr eaLnBrk="1" hangingPunct="1"/>
            <a:endParaRPr lang="en-US" smtClean="0"/>
          </a:p>
        </p:txBody>
      </p:sp>
      <p:pic>
        <p:nvPicPr>
          <p:cNvPr id="14340"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217613"/>
            <a:ext cx="9144000" cy="564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867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NZ" dirty="0" smtClean="0"/>
              <a:t>What Heat index to use?</a:t>
            </a:r>
            <a:endParaRPr lang="en-GB" dirty="0" smtClean="0"/>
          </a:p>
        </p:txBody>
      </p:sp>
      <p:sp>
        <p:nvSpPr>
          <p:cNvPr id="3075" name="Rectangle 3"/>
          <p:cNvSpPr>
            <a:spLocks noGrp="1" noChangeArrowheads="1"/>
          </p:cNvSpPr>
          <p:nvPr>
            <p:ph type="body" idx="1"/>
          </p:nvPr>
        </p:nvSpPr>
        <p:spPr>
          <a:xfrm>
            <a:off x="457200" y="1600200"/>
            <a:ext cx="8075240" cy="5257800"/>
          </a:xfrm>
        </p:spPr>
        <p:txBody>
          <a:bodyPr>
            <a:normAutofit/>
          </a:bodyPr>
          <a:lstStyle/>
          <a:p>
            <a:r>
              <a:rPr lang="en-NZ" dirty="0" smtClean="0"/>
              <a:t>Effective Temperature: CET, </a:t>
            </a:r>
            <a:r>
              <a:rPr lang="en-NZ" dirty="0"/>
              <a:t>ET, NET</a:t>
            </a:r>
            <a:r>
              <a:rPr lang="en-NZ" dirty="0" smtClean="0"/>
              <a:t>, PET, SET</a:t>
            </a:r>
          </a:p>
          <a:p>
            <a:r>
              <a:rPr lang="en-NZ" dirty="0"/>
              <a:t>WBGT: most comprehensively studied</a:t>
            </a:r>
          </a:p>
          <a:p>
            <a:r>
              <a:rPr lang="en-NZ" dirty="0"/>
              <a:t>UTCI: for both hot and </a:t>
            </a:r>
            <a:r>
              <a:rPr lang="en-NZ" dirty="0" smtClean="0"/>
              <a:t>cold temperatures</a:t>
            </a:r>
            <a:endParaRPr lang="en-NZ" dirty="0"/>
          </a:p>
          <a:p>
            <a:r>
              <a:rPr lang="en-NZ" dirty="0"/>
              <a:t>ETVO: all components separately identified</a:t>
            </a:r>
          </a:p>
          <a:p>
            <a:pPr eaLnBrk="1" hangingPunct="1"/>
            <a:r>
              <a:rPr lang="en-NZ" dirty="0" err="1" smtClean="0"/>
              <a:t>Humidex</a:t>
            </a:r>
            <a:r>
              <a:rPr lang="en-NZ" dirty="0" smtClean="0"/>
              <a:t>: Canada</a:t>
            </a:r>
          </a:p>
          <a:p>
            <a:pPr eaLnBrk="1" hangingPunct="1"/>
            <a:r>
              <a:rPr lang="en-NZ" dirty="0" smtClean="0"/>
              <a:t>HI: USA</a:t>
            </a:r>
          </a:p>
          <a:p>
            <a:pPr eaLnBrk="1" hangingPunct="1"/>
            <a:r>
              <a:rPr lang="en-NZ" dirty="0" smtClean="0"/>
              <a:t>Comfort indexes: PMV</a:t>
            </a:r>
          </a:p>
          <a:p>
            <a:r>
              <a:rPr lang="en-NZ" dirty="0"/>
              <a:t>Physiological models:  PHS, </a:t>
            </a:r>
            <a:r>
              <a:rPr lang="en-NZ" dirty="0" err="1"/>
              <a:t>Fiala</a:t>
            </a:r>
            <a:r>
              <a:rPr lang="en-NZ" dirty="0"/>
              <a:t> </a:t>
            </a:r>
            <a:r>
              <a:rPr lang="en-NZ" dirty="0" err="1"/>
              <a:t>etc</a:t>
            </a:r>
            <a:endParaRPr lang="en-NZ" dirty="0"/>
          </a:p>
          <a:p>
            <a:pPr eaLnBrk="1" hangingPunct="1"/>
            <a:endParaRPr lang="en-NZ" dirty="0" smtClean="0"/>
          </a:p>
          <a:p>
            <a:pPr eaLnBrk="1" hangingPunct="1"/>
            <a:endParaRPr lang="en-GB" dirty="0" smtClean="0"/>
          </a:p>
        </p:txBody>
      </p:sp>
    </p:spTree>
    <p:extLst>
      <p:ext uri="{BB962C8B-B14F-4D97-AF65-F5344CB8AC3E}">
        <p14:creationId xmlns:p14="http://schemas.microsoft.com/office/powerpoint/2010/main" val="265958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four environmental variables</a:t>
            </a:r>
            <a:endParaRPr lang="en-NZ" dirty="0"/>
          </a:p>
        </p:txBody>
      </p:sp>
      <p:sp>
        <p:nvSpPr>
          <p:cNvPr id="3" name="Content Placeholder 2"/>
          <p:cNvSpPr>
            <a:spLocks noGrp="1"/>
          </p:cNvSpPr>
          <p:nvPr>
            <p:ph idx="1"/>
          </p:nvPr>
        </p:nvSpPr>
        <p:spPr>
          <a:xfrm>
            <a:off x="457200" y="1600200"/>
            <a:ext cx="8229600" cy="3556992"/>
          </a:xfrm>
        </p:spPr>
        <p:txBody>
          <a:bodyPr>
            <a:normAutofit/>
          </a:bodyPr>
          <a:lstStyle/>
          <a:p>
            <a:r>
              <a:rPr lang="en-NZ" dirty="0"/>
              <a:t>Y</a:t>
            </a:r>
            <a:r>
              <a:rPr lang="en-NZ" dirty="0" smtClean="0"/>
              <a:t>ou need an index that includes:</a:t>
            </a:r>
          </a:p>
          <a:p>
            <a:r>
              <a:rPr lang="en-NZ" dirty="0" smtClean="0"/>
              <a:t>Temperature</a:t>
            </a:r>
          </a:p>
          <a:p>
            <a:r>
              <a:rPr lang="en-NZ" dirty="0" smtClean="0"/>
              <a:t>Humidity</a:t>
            </a:r>
          </a:p>
          <a:p>
            <a:r>
              <a:rPr lang="en-NZ" dirty="0" smtClean="0"/>
              <a:t>Wind speed</a:t>
            </a:r>
          </a:p>
          <a:p>
            <a:r>
              <a:rPr lang="en-NZ" dirty="0" smtClean="0"/>
              <a:t>Solar radiation</a:t>
            </a:r>
          </a:p>
          <a:p>
            <a:endParaRPr lang="en-NZ" dirty="0"/>
          </a:p>
        </p:txBody>
      </p:sp>
    </p:spTree>
    <p:extLst>
      <p:ext uri="{BB962C8B-B14F-4D97-AF65-F5344CB8AC3E}">
        <p14:creationId xmlns:p14="http://schemas.microsoft.com/office/powerpoint/2010/main" val="4259372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Plus personal variables</a:t>
            </a:r>
            <a:endParaRPr lang="en-NZ" dirty="0"/>
          </a:p>
        </p:txBody>
      </p:sp>
      <p:sp>
        <p:nvSpPr>
          <p:cNvPr id="3" name="Content Placeholder 2"/>
          <p:cNvSpPr>
            <a:spLocks noGrp="1"/>
          </p:cNvSpPr>
          <p:nvPr>
            <p:ph idx="1"/>
          </p:nvPr>
        </p:nvSpPr>
        <p:spPr>
          <a:xfrm>
            <a:off x="457200" y="1268760"/>
            <a:ext cx="8229600" cy="5256584"/>
          </a:xfrm>
        </p:spPr>
        <p:txBody>
          <a:bodyPr>
            <a:normAutofit fontScale="92500" lnSpcReduction="10000"/>
          </a:bodyPr>
          <a:lstStyle/>
          <a:p>
            <a:r>
              <a:rPr lang="en-NZ" dirty="0" smtClean="0"/>
              <a:t>Work rate</a:t>
            </a:r>
          </a:p>
          <a:p>
            <a:r>
              <a:rPr lang="en-NZ" dirty="0" smtClean="0"/>
              <a:t>Clothing</a:t>
            </a:r>
            <a:endParaRPr lang="en-NZ" dirty="0"/>
          </a:p>
          <a:p>
            <a:r>
              <a:rPr lang="en-NZ" dirty="0" smtClean="0"/>
              <a:t>Degree of acclimatisation</a:t>
            </a:r>
          </a:p>
          <a:p>
            <a:r>
              <a:rPr lang="en-NZ" dirty="0" smtClean="0"/>
              <a:t>Level of hydration</a:t>
            </a:r>
          </a:p>
          <a:p>
            <a:r>
              <a:rPr lang="en-NZ" dirty="0" smtClean="0"/>
              <a:t>Heat response sensitivity</a:t>
            </a:r>
          </a:p>
          <a:p>
            <a:pPr lvl="1"/>
            <a:r>
              <a:rPr lang="en-NZ" dirty="0" smtClean="0"/>
              <a:t>Age</a:t>
            </a:r>
          </a:p>
          <a:p>
            <a:pPr lvl="1"/>
            <a:r>
              <a:rPr lang="en-NZ" dirty="0" smtClean="0"/>
              <a:t>Health</a:t>
            </a:r>
          </a:p>
          <a:p>
            <a:pPr lvl="1"/>
            <a:r>
              <a:rPr lang="en-NZ" dirty="0" smtClean="0"/>
              <a:t>Gender</a:t>
            </a:r>
          </a:p>
          <a:p>
            <a:pPr lvl="1"/>
            <a:r>
              <a:rPr lang="en-NZ" dirty="0" smtClean="0"/>
              <a:t>Ethnic </a:t>
            </a:r>
            <a:r>
              <a:rPr lang="en-NZ" dirty="0"/>
              <a:t>group</a:t>
            </a:r>
            <a:endParaRPr lang="en-NZ" dirty="0" smtClean="0"/>
          </a:p>
          <a:p>
            <a:pPr lvl="1"/>
            <a:r>
              <a:rPr lang="en-NZ" dirty="0" smtClean="0"/>
              <a:t>Body area</a:t>
            </a:r>
          </a:p>
          <a:p>
            <a:pPr lvl="1"/>
            <a:r>
              <a:rPr lang="en-NZ" dirty="0" smtClean="0"/>
              <a:t>Obesity</a:t>
            </a:r>
            <a:endParaRPr lang="en-NZ" dirty="0"/>
          </a:p>
        </p:txBody>
      </p:sp>
      <p:sp>
        <p:nvSpPr>
          <p:cNvPr id="7" name="Rectangle 6"/>
          <p:cNvSpPr/>
          <p:nvPr/>
        </p:nvSpPr>
        <p:spPr>
          <a:xfrm rot="2858977">
            <a:off x="2344727" y="2967335"/>
            <a:ext cx="445455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Highly variable</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9580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a:t>
            </a:r>
            <a:r>
              <a:rPr lang="en-NZ" dirty="0" smtClean="0"/>
              <a:t>ain </a:t>
            </a:r>
            <a:r>
              <a:rPr lang="en-NZ" dirty="0"/>
              <a:t>c</a:t>
            </a:r>
            <a:r>
              <a:rPr lang="en-NZ" dirty="0" smtClean="0"/>
              <a:t>ontenders for heat index</a:t>
            </a:r>
            <a:endParaRPr lang="en-NZ" dirty="0"/>
          </a:p>
        </p:txBody>
      </p:sp>
      <p:sp>
        <p:nvSpPr>
          <p:cNvPr id="3" name="Content Placeholder 2"/>
          <p:cNvSpPr>
            <a:spLocks noGrp="1"/>
          </p:cNvSpPr>
          <p:nvPr>
            <p:ph idx="1"/>
          </p:nvPr>
        </p:nvSpPr>
        <p:spPr>
          <a:xfrm>
            <a:off x="457200" y="1600200"/>
            <a:ext cx="8229600" cy="3556992"/>
          </a:xfrm>
        </p:spPr>
        <p:txBody>
          <a:bodyPr>
            <a:normAutofit/>
          </a:bodyPr>
          <a:lstStyle/>
          <a:p>
            <a:r>
              <a:rPr lang="en-NZ" dirty="0" smtClean="0"/>
              <a:t>UTCI: new index with laboratory validation</a:t>
            </a:r>
          </a:p>
          <a:p>
            <a:r>
              <a:rPr lang="en-NZ" dirty="0" smtClean="0"/>
              <a:t>WBGT: older extensively field tested index</a:t>
            </a:r>
          </a:p>
          <a:p>
            <a:endParaRPr lang="en-NZ" dirty="0"/>
          </a:p>
          <a:p>
            <a:r>
              <a:rPr lang="en-NZ" dirty="0" smtClean="0"/>
              <a:t>Many other indexes do not include all the climatic variables</a:t>
            </a:r>
            <a:endParaRPr lang="en-NZ" dirty="0"/>
          </a:p>
        </p:txBody>
      </p:sp>
    </p:spTree>
    <p:extLst>
      <p:ext uri="{BB962C8B-B14F-4D97-AF65-F5344CB8AC3E}">
        <p14:creationId xmlns:p14="http://schemas.microsoft.com/office/powerpoint/2010/main" val="1002993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UTCI mathematical model</a:t>
            </a:r>
            <a:endParaRPr lang="en-NZ" dirty="0"/>
          </a:p>
        </p:txBody>
      </p:sp>
      <p:sp>
        <p:nvSpPr>
          <p:cNvPr id="3" name="Content Placeholder 2"/>
          <p:cNvSpPr>
            <a:spLocks noGrp="1"/>
          </p:cNvSpPr>
          <p:nvPr>
            <p:ph idx="1"/>
          </p:nvPr>
        </p:nvSpPr>
        <p:spPr/>
        <p:txBody>
          <a:bodyPr/>
          <a:lstStyle/>
          <a:p>
            <a:endParaRPr lang="en-NZ"/>
          </a:p>
        </p:txBody>
      </p:sp>
      <p:pic>
        <p:nvPicPr>
          <p:cNvPr id="5"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84784"/>
            <a:ext cx="9190017" cy="5341137"/>
          </a:xfrm>
          <a:prstGeom prst="rect">
            <a:avLst/>
          </a:prstGeom>
        </p:spPr>
      </p:pic>
    </p:spTree>
    <p:extLst>
      <p:ext uri="{BB962C8B-B14F-4D97-AF65-F5344CB8AC3E}">
        <p14:creationId xmlns:p14="http://schemas.microsoft.com/office/powerpoint/2010/main" val="1768260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WBGT is a physical model</a:t>
            </a:r>
            <a:endParaRPr lang="en-NZ" dirty="0"/>
          </a:p>
        </p:txBody>
      </p:sp>
      <p:sp>
        <p:nvSpPr>
          <p:cNvPr id="3" name="Content Placeholder 2"/>
          <p:cNvSpPr>
            <a:spLocks noGrp="1"/>
          </p:cNvSpPr>
          <p:nvPr>
            <p:ph idx="1"/>
          </p:nvPr>
        </p:nvSpPr>
        <p:spPr>
          <a:xfrm>
            <a:off x="457200" y="1484784"/>
            <a:ext cx="8229600" cy="4641379"/>
          </a:xfrm>
        </p:spPr>
        <p:txBody>
          <a:bodyPr/>
          <a:lstStyle/>
          <a:p>
            <a:r>
              <a:rPr lang="en-NZ" dirty="0" smtClean="0"/>
              <a:t>Heat stress is about losing heat mainly by sweating and by wind:</a:t>
            </a:r>
          </a:p>
          <a:p>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 y="2523534"/>
            <a:ext cx="5486400" cy="4305300"/>
          </a:xfrm>
          <a:prstGeom prst="rect">
            <a:avLst/>
          </a:prstGeom>
        </p:spPr>
      </p:pic>
    </p:spTree>
    <p:extLst>
      <p:ext uri="{BB962C8B-B14F-4D97-AF65-F5344CB8AC3E}">
        <p14:creationId xmlns:p14="http://schemas.microsoft.com/office/powerpoint/2010/main" val="1201160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Simple model</a:t>
            </a:r>
            <a:endParaRPr lang="en-NZ" dirty="0"/>
          </a:p>
        </p:txBody>
      </p:sp>
      <p:sp>
        <p:nvSpPr>
          <p:cNvPr id="3" name="Content Placeholder 2"/>
          <p:cNvSpPr>
            <a:spLocks noGrp="1"/>
          </p:cNvSpPr>
          <p:nvPr>
            <p:ph idx="1"/>
          </p:nvPr>
        </p:nvSpPr>
        <p:spPr/>
        <p:txBody>
          <a:bodyPr/>
          <a:lstStyle/>
          <a:p>
            <a:r>
              <a:rPr lang="en-NZ" dirty="0" smtClean="0"/>
              <a:t>Use a thermometer</a:t>
            </a:r>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5195"/>
            <a:ext cx="5486400" cy="4305300"/>
          </a:xfrm>
          <a:prstGeom prst="rect">
            <a:avLst/>
          </a:prstGeom>
        </p:spPr>
      </p:pic>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70166" y="2708920"/>
            <a:ext cx="676275" cy="3086100"/>
          </a:xfrm>
          <a:prstGeom prst="rect">
            <a:avLst/>
          </a:prstGeom>
        </p:spPr>
      </p:pic>
    </p:spTree>
    <p:extLst>
      <p:ext uri="{BB962C8B-B14F-4D97-AF65-F5344CB8AC3E}">
        <p14:creationId xmlns:p14="http://schemas.microsoft.com/office/powerpoint/2010/main" val="2965999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2061</TotalTime>
  <Words>890</Words>
  <Application>Microsoft Office PowerPoint</Application>
  <PresentationFormat>On-screen Show (4:3)</PresentationFormat>
  <Paragraphs>113</Paragraphs>
  <Slides>25</Slides>
  <Notes>7</Notes>
  <HiddenSlides>4</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Calculating heat stress index from routine weather station data to model climate change impacts on worker productivity </vt:lpstr>
      <vt:lpstr>Quantifying Climate Change</vt:lpstr>
      <vt:lpstr>What Heat index to use?</vt:lpstr>
      <vt:lpstr>The four environmental variables</vt:lpstr>
      <vt:lpstr>Plus personal variables</vt:lpstr>
      <vt:lpstr>Main contenders for heat index</vt:lpstr>
      <vt:lpstr>UTCI mathematical model</vt:lpstr>
      <vt:lpstr>WBGT is a physical model</vt:lpstr>
      <vt:lpstr>Simple model</vt:lpstr>
      <vt:lpstr>Simple model</vt:lpstr>
      <vt:lpstr>Add radiation= WBGT index</vt:lpstr>
      <vt:lpstr>Which index would you use?</vt:lpstr>
      <vt:lpstr>Where do we want accuracy?</vt:lpstr>
      <vt:lpstr>Mean Radiant Temperature</vt:lpstr>
      <vt:lpstr>Mean Radiant Temperature</vt:lpstr>
      <vt:lpstr>Advantages of WBGT</vt:lpstr>
      <vt:lpstr>Issues with WBGT</vt:lpstr>
      <vt:lpstr>WBGT from meteorological data</vt:lpstr>
      <vt:lpstr>WBGT from meteorological data</vt:lpstr>
      <vt:lpstr>WBGT from meteorological data</vt:lpstr>
      <vt:lpstr>ABM is wrong</vt:lpstr>
      <vt:lpstr>PowerPoint Presentation</vt:lpstr>
      <vt:lpstr>PowerPoint Presentation</vt:lpstr>
      <vt:lpstr>PowerPoint Presentation</vt:lpstr>
      <vt:lpstr>PHS(Bernard) vs Fiala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Calculating heat stress index from routine weather station data to model climate change impacts on worker productivity</dc:title>
  <dc:creator>Bruno</dc:creator>
  <cp:lastModifiedBy>Bruno</cp:lastModifiedBy>
  <cp:revision>43</cp:revision>
  <dcterms:created xsi:type="dcterms:W3CDTF">2011-11-27T08:10:34Z</dcterms:created>
  <dcterms:modified xsi:type="dcterms:W3CDTF">2011-12-04T19:15:40Z</dcterms:modified>
</cp:coreProperties>
</file>