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3" r:id="rId2"/>
    <p:sldId id="361" r:id="rId3"/>
    <p:sldId id="432" r:id="rId4"/>
    <p:sldId id="433" r:id="rId5"/>
    <p:sldId id="362" r:id="rId6"/>
    <p:sldId id="371" r:id="rId7"/>
    <p:sldId id="363" r:id="rId8"/>
    <p:sldId id="364" r:id="rId9"/>
    <p:sldId id="420" r:id="rId10"/>
    <p:sldId id="320" r:id="rId11"/>
    <p:sldId id="410" r:id="rId12"/>
    <p:sldId id="436" r:id="rId13"/>
    <p:sldId id="434" r:id="rId14"/>
    <p:sldId id="435" r:id="rId15"/>
    <p:sldId id="413" r:id="rId16"/>
    <p:sldId id="391" r:id="rId17"/>
    <p:sldId id="311" r:id="rId18"/>
    <p:sldId id="368" r:id="rId19"/>
    <p:sldId id="369" r:id="rId20"/>
    <p:sldId id="418" r:id="rId21"/>
    <p:sldId id="419" r:id="rId22"/>
    <p:sldId id="425" r:id="rId23"/>
    <p:sldId id="390" r:id="rId24"/>
    <p:sldId id="312" r:id="rId25"/>
    <p:sldId id="426" r:id="rId26"/>
    <p:sldId id="427" r:id="rId27"/>
    <p:sldId id="428" r:id="rId28"/>
    <p:sldId id="429" r:id="rId29"/>
    <p:sldId id="430" r:id="rId30"/>
    <p:sldId id="380" r:id="rId31"/>
    <p:sldId id="394" r:id="rId32"/>
    <p:sldId id="416" r:id="rId33"/>
    <p:sldId id="396" r:id="rId34"/>
    <p:sldId id="401" r:id="rId35"/>
    <p:sldId id="402" r:id="rId36"/>
    <p:sldId id="403" r:id="rId37"/>
    <p:sldId id="404" r:id="rId38"/>
    <p:sldId id="405" r:id="rId39"/>
    <p:sldId id="406" r:id="rId40"/>
    <p:sldId id="407" r:id="rId41"/>
    <p:sldId id="431" r:id="rId42"/>
    <p:sldId id="409" r:id="rId43"/>
    <p:sldId id="421" r:id="rId44"/>
    <p:sldId id="422" r:id="rId45"/>
    <p:sldId id="408" r:id="rId46"/>
    <p:sldId id="395"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3" autoAdjust="0"/>
  </p:normalViewPr>
  <p:slideViewPr>
    <p:cSldViewPr>
      <p:cViewPr varScale="1">
        <p:scale>
          <a:sx n="62" d="100"/>
          <a:sy n="62" d="100"/>
        </p:scale>
        <p:origin x="162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7DE599F-0AA5-4E63-A870-214B6157E3C0}" type="datetimeFigureOut">
              <a:rPr lang="en-NZ"/>
              <a:pPr>
                <a:defRPr/>
              </a:pPr>
              <a:t>19/10/2014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8841000-752A-4B2C-AEA8-89FFBF904D22}" type="slidenum">
              <a:rPr lang="en-NZ"/>
              <a:pPr>
                <a:defRPr/>
              </a:pPr>
              <a:t>‹#›</a:t>
            </a:fld>
            <a:endParaRPr lang="en-NZ"/>
          </a:p>
        </p:txBody>
      </p:sp>
    </p:spTree>
    <p:extLst>
      <p:ext uri="{BB962C8B-B14F-4D97-AF65-F5344CB8AC3E}">
        <p14:creationId xmlns:p14="http://schemas.microsoft.com/office/powerpoint/2010/main" val="4202982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mmw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dc.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oogle.co.nz/url?sa=t&amp;rct=j&amp;q=&amp;esrc=s&amp;frm=1&amp;source=web&amp;cd=1&amp;ved=0CBwQFjAA&amp;url=http://www.ncfh.org/&amp;ei=-_wxVOvVFta3yATm24DIAg&amp;usg=AFQjCNGo5jj5sE3i142dNPgu9Zi_jkiPow&amp;bvm=bv.76802529,d.b2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ogle.co.nz/url?sa=t&amp;rct=j&amp;q=&amp;esrc=s&amp;frm=1&amp;source=web&amp;cd=1&amp;ved=0CBwQFjAA&amp;url=http://www.ncfh.org/&amp;ei=-_wxVOvVFta3yATm24DIAg&amp;usg=AFQjCNGo5jj5sE3i142dNPgu9Zi_jkiPow&amp;bvm=bv.76802529,d.b2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b="1" smtClean="0"/>
              <a:t>I M. Goklany  Journal of American Physicians and Surgeons Volume 14 Number 4 Winter 2009</a:t>
            </a:r>
            <a:endParaRPr lang="en-NZ"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38FA76-23DA-4922-9879-D7011ABD3332}" type="slidenum">
              <a:rPr lang="en-NZ" altLang="en-US" smtClean="0"/>
              <a:pPr/>
              <a:t>3</a:t>
            </a:fld>
            <a:endParaRPr lang="en-NZ" altLang="en-US" smtClean="0"/>
          </a:p>
        </p:txBody>
      </p:sp>
    </p:spTree>
    <p:extLst>
      <p:ext uri="{BB962C8B-B14F-4D97-AF65-F5344CB8AC3E}">
        <p14:creationId xmlns:p14="http://schemas.microsoft.com/office/powerpoint/2010/main" val="136267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b="1" smtClean="0"/>
              <a:t>AgHealth News </a:t>
            </a:r>
            <a:r>
              <a:rPr lang="nn-NO" altLang="en-US" smtClean="0"/>
              <a:t>Summer 2014 Vol. 23, No. 3</a:t>
            </a:r>
            <a:r>
              <a:rPr lang="nn-NO" altLang="en-US" sz="1400" smtClean="0"/>
              <a:t> </a:t>
            </a:r>
            <a:r>
              <a:rPr lang="en-NZ" altLang="en-US" smtClean="0"/>
              <a:t> Western Center for Agricultural Health and Safety • University of Cal ifornia, Davis , </a:t>
            </a:r>
          </a:p>
          <a:p>
            <a:r>
              <a:rPr lang="en-NZ" altLang="en-US" smtClean="0"/>
              <a:t> http://www. annalsofepidemiology. org/article/S1047- 2797(14)00012-X/ </a:t>
            </a:r>
          </a:p>
          <a:p>
            <a:r>
              <a:rPr lang="en-NZ" altLang="en-US" smtClean="0"/>
              <a:t>DARA report 2012 Climate Vulnerability monitor  http://daraint.org/climate-vulnerability-monitor/climate-vulnerability-monitor-2012/report/</a:t>
            </a:r>
          </a:p>
          <a:p>
            <a:endParaRPr lang="en-NZ" altLang="en-US" smtClean="0"/>
          </a:p>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CF2A877-4118-4B8E-B7F7-DF247D9C1B76}" type="slidenum">
              <a:rPr lang="en-NZ" altLang="en-US" smtClean="0"/>
              <a:pPr/>
              <a:t>15</a:t>
            </a:fld>
            <a:endParaRPr lang="en-NZ" altLang="en-US" smtClean="0"/>
          </a:p>
        </p:txBody>
      </p:sp>
    </p:spTree>
    <p:extLst>
      <p:ext uri="{BB962C8B-B14F-4D97-AF65-F5344CB8AC3E}">
        <p14:creationId xmlns:p14="http://schemas.microsoft.com/office/powerpoint/2010/main" val="102944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Oesophageal temperature plotted against time for one acclimating subject during 10 consecutive days of exercise till exhaustion at 40C</a:t>
            </a:r>
          </a:p>
          <a:p>
            <a:r>
              <a:rPr lang="en-NZ" altLang="en-US" smtClean="0"/>
              <a:t>Nielsen B, Hales JRS, Strange S, Christensen NJ , Warberg J, Saltin B  Human Circulatory and Thermoregulatory Adaptations with Heat Acclimation and Exercise in a hot, dry Environment.  Journal of Physiology (1993) 460 pp467-485</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A6D4A7-CD43-4668-9A53-42BB332E9E8D}" type="slidenum">
              <a:rPr lang="en-NZ" altLang="en-US" smtClean="0"/>
              <a:pPr/>
              <a:t>16</a:t>
            </a:fld>
            <a:endParaRPr lang="en-NZ" altLang="en-US" smtClean="0"/>
          </a:p>
        </p:txBody>
      </p:sp>
    </p:spTree>
    <p:extLst>
      <p:ext uri="{BB962C8B-B14F-4D97-AF65-F5344CB8AC3E}">
        <p14:creationId xmlns:p14="http://schemas.microsoft.com/office/powerpoint/2010/main" val="419706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Lind AR A Physiological criterion for setting thermal environmental limits for everyday work J Appl Physiol 18 51-56 (1963)</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65AB1E-7681-4E02-8D6F-FE2DA0DF3EA6}" type="slidenum">
              <a:rPr lang="en-NZ" altLang="en-US" smtClean="0"/>
              <a:pPr/>
              <a:t>20</a:t>
            </a:fld>
            <a:endParaRPr lang="en-NZ" altLang="en-US" smtClean="0"/>
          </a:p>
        </p:txBody>
      </p:sp>
    </p:spTree>
    <p:extLst>
      <p:ext uri="{BB962C8B-B14F-4D97-AF65-F5344CB8AC3E}">
        <p14:creationId xmlns:p14="http://schemas.microsoft.com/office/powerpoint/2010/main" val="392387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Lind AR A Physiological criterion for setting thermal environmental limits for everyday work J Appl Physiol 18 51-56 (1963)</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EACAD3-7D6D-4EDE-9133-AA0FC8C64CF0}" type="slidenum">
              <a:rPr lang="en-NZ" altLang="en-US" smtClean="0"/>
              <a:pPr/>
              <a:t>21</a:t>
            </a:fld>
            <a:endParaRPr lang="en-NZ" altLang="en-US" smtClean="0"/>
          </a:p>
        </p:txBody>
      </p:sp>
    </p:spTree>
    <p:extLst>
      <p:ext uri="{BB962C8B-B14F-4D97-AF65-F5344CB8AC3E}">
        <p14:creationId xmlns:p14="http://schemas.microsoft.com/office/powerpoint/2010/main" val="21816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Times" panose="02020603050405020304" pitchFamily="18"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C7206B7-5A08-4829-B185-F87CD13D4B69}" type="slidenum">
              <a:rPr lang="en-US" altLang="en-US" smtClean="0"/>
              <a:pPr/>
              <a:t>31</a:t>
            </a:fld>
            <a:endParaRPr lang="en-US" altLang="en-US" smtClean="0"/>
          </a:p>
        </p:txBody>
      </p:sp>
    </p:spTree>
    <p:extLst>
      <p:ext uri="{BB962C8B-B14F-4D97-AF65-F5344CB8AC3E}">
        <p14:creationId xmlns:p14="http://schemas.microsoft.com/office/powerpoint/2010/main" val="238488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Times" panose="02020603050405020304" pitchFamily="18"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E70131-1AEA-4FA0-BD7C-389D48E9F676}" type="slidenum">
              <a:rPr lang="en-US" altLang="en-US" smtClean="0"/>
              <a:pPr/>
              <a:t>32</a:t>
            </a:fld>
            <a:endParaRPr lang="en-US" altLang="en-US" smtClean="0"/>
          </a:p>
        </p:txBody>
      </p:sp>
    </p:spTree>
    <p:extLst>
      <p:ext uri="{BB962C8B-B14F-4D97-AF65-F5344CB8AC3E}">
        <p14:creationId xmlns:p14="http://schemas.microsoft.com/office/powerpoint/2010/main" val="383126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i="1" smtClean="0"/>
              <a:t>Ann. Occup. Hyg.</a:t>
            </a:r>
            <a:r>
              <a:rPr lang="en-NZ" altLang="en-US" smtClean="0"/>
              <a:t>, 2014, Vol. 58, No. 3, 326–339  Application of the Predicted Heat Strain Model in Development of Localized, Threshold-based Heat Stress Management Guidelines for the Construction Industry Steve Rowlinson and Yunyan Andrea Jia.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3DFCFB-B297-4EA2-8BB6-820B7A12685F}" type="slidenum">
              <a:rPr lang="en-NZ" altLang="en-US" smtClean="0"/>
              <a:pPr/>
              <a:t>45</a:t>
            </a:fld>
            <a:endParaRPr lang="en-NZ" altLang="en-US" smtClean="0"/>
          </a:p>
        </p:txBody>
      </p:sp>
    </p:spTree>
    <p:extLst>
      <p:ext uri="{BB962C8B-B14F-4D97-AF65-F5344CB8AC3E}">
        <p14:creationId xmlns:p14="http://schemas.microsoft.com/office/powerpoint/2010/main" val="328718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www.climatechip.org</a:t>
            </a:r>
          </a:p>
          <a:p>
            <a:endParaRPr lang="en-NZ" dirty="0"/>
          </a:p>
        </p:txBody>
      </p:sp>
      <p:sp>
        <p:nvSpPr>
          <p:cNvPr id="4" name="Slide Number Placeholder 3"/>
          <p:cNvSpPr>
            <a:spLocks noGrp="1"/>
          </p:cNvSpPr>
          <p:nvPr>
            <p:ph type="sldNum" sz="quarter" idx="10"/>
          </p:nvPr>
        </p:nvSpPr>
        <p:spPr/>
        <p:txBody>
          <a:bodyPr/>
          <a:lstStyle/>
          <a:p>
            <a:pPr>
              <a:defRPr/>
            </a:pPr>
            <a:fld id="{88841000-752A-4B2C-AEA8-89FFBF904D22}" type="slidenum">
              <a:rPr lang="en-NZ" smtClean="0"/>
              <a:pPr>
                <a:defRPr/>
              </a:pPr>
              <a:t>46</a:t>
            </a:fld>
            <a:endParaRPr lang="en-NZ"/>
          </a:p>
        </p:txBody>
      </p:sp>
    </p:spTree>
    <p:extLst>
      <p:ext uri="{BB962C8B-B14F-4D97-AF65-F5344CB8AC3E}">
        <p14:creationId xmlns:p14="http://schemas.microsoft.com/office/powerpoint/2010/main" val="173043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Exploring 167 years of vulnerability: An examination of extreme heat events in Australia 1844–2010 Lucinda Coates, Katharine Haynes, James O’Brien, John McAneney, Felipe Dimer de Oliveira  </a:t>
            </a:r>
            <a:r>
              <a:rPr lang="pt-BR" altLang="en-US" smtClean="0"/>
              <a:t>Environmentalscience &amp; Policy 42 ( 2014 ) 33 – 44 </a:t>
            </a:r>
            <a:endParaRPr lang="en-NZ"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AB6A958-223D-43B4-9391-FFA652F15CF8}" type="slidenum">
              <a:rPr lang="en-NZ" altLang="en-US" smtClean="0"/>
              <a:pPr/>
              <a:t>4</a:t>
            </a:fld>
            <a:endParaRPr lang="en-NZ" altLang="en-US" smtClean="0"/>
          </a:p>
        </p:txBody>
      </p:sp>
    </p:spTree>
    <p:extLst>
      <p:ext uri="{BB962C8B-B14F-4D97-AF65-F5344CB8AC3E}">
        <p14:creationId xmlns:p14="http://schemas.microsoft.com/office/powerpoint/2010/main" val="9385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b="1" smtClean="0"/>
              <a:t>The Mortality Impact of the August 2003 Heat Wave in France</a:t>
            </a:r>
          </a:p>
          <a:p>
            <a:r>
              <a:rPr lang="fr-FR" altLang="en-US" smtClean="0"/>
              <a:t>Laurent Toulemon and Magali Barbieri </a:t>
            </a:r>
            <a:r>
              <a:rPr lang="en-NZ" altLang="en-US" i="1" smtClean="0"/>
              <a:t>Paper prepared for presentation at the 2006 Population of America Association Meeting, Los Angeles, March 30-April 1st.</a:t>
            </a:r>
          </a:p>
          <a:p>
            <a:endParaRPr lang="en-NZ" altLang="en-US" i="1" smtClean="0"/>
          </a:p>
          <a:p>
            <a:r>
              <a:rPr lang="en-NZ" altLang="en-US" b="1" smtClean="0">
                <a:hlinkClick r:id="rId3" action="ppaction://hlinkfile"/>
              </a:rPr>
              <a:t>Morbidity and Mortality Weekly Report</a:t>
            </a:r>
            <a:r>
              <a:rPr lang="en-NZ" altLang="en-US" b="1" smtClean="0"/>
              <a:t>. </a:t>
            </a:r>
            <a:r>
              <a:rPr lang="en-NZ" altLang="en-US" smtClean="0">
                <a:hlinkClick r:id="rId4"/>
              </a:rPr>
              <a:t>Centers for Disease Control and Prevention</a:t>
            </a:r>
            <a:r>
              <a:rPr lang="en-NZ" altLang="en-US" smtClean="0"/>
              <a:t>, </a:t>
            </a:r>
            <a:r>
              <a:rPr lang="en-NZ" altLang="en-US" b="1" smtClean="0"/>
              <a:t>Heat-Related Deaths --- United States, 1999—2003</a:t>
            </a:r>
          </a:p>
          <a:p>
            <a:r>
              <a:rPr lang="en-NZ" altLang="en-US" smtClean="0"/>
              <a:t>http://www.cdc.gov/mmwr/preview/mmwrhtml/mm5529a2.htm#top</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4C9F3C-5FE4-4206-AAED-6BA1A1FE2AF0}" type="slidenum">
              <a:rPr lang="en-NZ" altLang="en-US" smtClean="0"/>
              <a:pPr/>
              <a:t>5</a:t>
            </a:fld>
            <a:endParaRPr lang="en-NZ" altLang="en-US" smtClean="0"/>
          </a:p>
        </p:txBody>
      </p:sp>
    </p:spTree>
    <p:extLst>
      <p:ext uri="{BB962C8B-B14F-4D97-AF65-F5344CB8AC3E}">
        <p14:creationId xmlns:p14="http://schemas.microsoft.com/office/powerpoint/2010/main" val="351619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684213" indent="-263525" defTabSz="912813">
              <a:spcBef>
                <a:spcPct val="30000"/>
              </a:spcBef>
              <a:defRPr sz="1200">
                <a:solidFill>
                  <a:schemeClr val="tx1"/>
                </a:solidFill>
                <a:latin typeface="Calibri" panose="020F0502020204030204" pitchFamily="34" charset="0"/>
              </a:defRPr>
            </a:lvl2pPr>
            <a:lvl3pPr marL="1054100" indent="-209550" defTabSz="912813">
              <a:spcBef>
                <a:spcPct val="30000"/>
              </a:spcBef>
              <a:defRPr sz="1200">
                <a:solidFill>
                  <a:schemeClr val="tx1"/>
                </a:solidFill>
                <a:latin typeface="Calibri" panose="020F0502020204030204" pitchFamily="34" charset="0"/>
              </a:defRPr>
            </a:lvl3pPr>
            <a:lvl4pPr marL="1476375" indent="-209550" defTabSz="912813">
              <a:spcBef>
                <a:spcPct val="30000"/>
              </a:spcBef>
              <a:defRPr sz="1200">
                <a:solidFill>
                  <a:schemeClr val="tx1"/>
                </a:solidFill>
                <a:latin typeface="Calibri" panose="020F0502020204030204" pitchFamily="34" charset="0"/>
              </a:defRPr>
            </a:lvl4pPr>
            <a:lvl5pPr marL="1898650" indent="-209550" defTabSz="912813">
              <a:spcBef>
                <a:spcPct val="30000"/>
              </a:spcBef>
              <a:defRPr sz="1200">
                <a:solidFill>
                  <a:schemeClr val="tx1"/>
                </a:solidFill>
                <a:latin typeface="Calibri" panose="020F0502020204030204" pitchFamily="34" charset="0"/>
              </a:defRPr>
            </a:lvl5pPr>
            <a:lvl6pPr marL="2355850" indent="-209550" defTabSz="912813" eaLnBrk="0" fontAlgn="base" hangingPunct="0">
              <a:spcBef>
                <a:spcPct val="30000"/>
              </a:spcBef>
              <a:spcAft>
                <a:spcPct val="0"/>
              </a:spcAft>
              <a:defRPr sz="1200">
                <a:solidFill>
                  <a:schemeClr val="tx1"/>
                </a:solidFill>
                <a:latin typeface="Calibri" panose="020F0502020204030204" pitchFamily="34" charset="0"/>
              </a:defRPr>
            </a:lvl6pPr>
            <a:lvl7pPr marL="2813050" indent="-209550" defTabSz="912813" eaLnBrk="0" fontAlgn="base" hangingPunct="0">
              <a:spcBef>
                <a:spcPct val="30000"/>
              </a:spcBef>
              <a:spcAft>
                <a:spcPct val="0"/>
              </a:spcAft>
              <a:defRPr sz="1200">
                <a:solidFill>
                  <a:schemeClr val="tx1"/>
                </a:solidFill>
                <a:latin typeface="Calibri" panose="020F0502020204030204" pitchFamily="34" charset="0"/>
              </a:defRPr>
            </a:lvl7pPr>
            <a:lvl8pPr marL="3270250" indent="-209550" defTabSz="912813" eaLnBrk="0" fontAlgn="base" hangingPunct="0">
              <a:spcBef>
                <a:spcPct val="30000"/>
              </a:spcBef>
              <a:spcAft>
                <a:spcPct val="0"/>
              </a:spcAft>
              <a:defRPr sz="1200">
                <a:solidFill>
                  <a:schemeClr val="tx1"/>
                </a:solidFill>
                <a:latin typeface="Calibri" panose="020F0502020204030204" pitchFamily="34" charset="0"/>
              </a:defRPr>
            </a:lvl8pPr>
            <a:lvl9pPr marL="3727450" indent="-20955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6AC761-81CA-4F67-B4A2-BD374890FCDC}" type="slidenum">
              <a:rPr lang="fi-FI" altLang="en-US" smtClean="0">
                <a:latin typeface="Arial" panose="020B0604020202020204" pitchFamily="34" charset="0"/>
              </a:rPr>
              <a:pPr>
                <a:spcBef>
                  <a:spcPct val="0"/>
                </a:spcBef>
              </a:pPr>
              <a:t>7</a:t>
            </a:fld>
            <a:endParaRPr lang="fi-FI" altLang="en-US" smtClean="0">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sz="1200" b="0" i="0" u="none" strike="noStrike" kern="1200" baseline="0" dirty="0" err="1" smtClean="0">
                <a:solidFill>
                  <a:schemeClr val="tx1"/>
                </a:solidFill>
                <a:latin typeface="+mn-lt"/>
                <a:ea typeface="+mn-ea"/>
                <a:cs typeface="+mn-cs"/>
              </a:rPr>
              <a:t>Astrand</a:t>
            </a:r>
            <a:r>
              <a:rPr lang="en-NZ" sz="1200" b="0" i="0" u="none" strike="noStrike" kern="1200" baseline="0" dirty="0" smtClean="0">
                <a:solidFill>
                  <a:schemeClr val="tx1"/>
                </a:solidFill>
                <a:latin typeface="+mn-lt"/>
                <a:ea typeface="+mn-ea"/>
                <a:cs typeface="+mn-cs"/>
              </a:rPr>
              <a:t>, P.-O. and </a:t>
            </a:r>
            <a:r>
              <a:rPr lang="en-NZ" sz="1200" b="0" i="0" u="none" strike="noStrike" kern="1200" baseline="0" dirty="0" err="1" smtClean="0">
                <a:solidFill>
                  <a:schemeClr val="tx1"/>
                </a:solidFill>
                <a:latin typeface="+mn-lt"/>
                <a:ea typeface="+mn-ea"/>
                <a:cs typeface="+mn-cs"/>
              </a:rPr>
              <a:t>Rodahl</a:t>
            </a:r>
            <a:r>
              <a:rPr lang="en-NZ" sz="1200" b="0" i="0" u="none" strike="noStrike" kern="1200" baseline="0" dirty="0" smtClean="0">
                <a:solidFill>
                  <a:schemeClr val="tx1"/>
                </a:solidFill>
                <a:latin typeface="+mn-lt"/>
                <a:ea typeface="+mn-ea"/>
                <a:cs typeface="+mn-cs"/>
              </a:rPr>
              <a:t>, K. 1977. "Textbook of Work Physiology". New York, McGraw Hill, 2nd. ed.</a:t>
            </a:r>
            <a:endParaRPr lang="en-US" altLang="en-US" dirty="0" smtClean="0"/>
          </a:p>
        </p:txBody>
      </p:sp>
    </p:spTree>
    <p:extLst>
      <p:ext uri="{BB962C8B-B14F-4D97-AF65-F5344CB8AC3E}">
        <p14:creationId xmlns:p14="http://schemas.microsoft.com/office/powerpoint/2010/main" val="90522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684213" indent="-263525" defTabSz="912813">
              <a:spcBef>
                <a:spcPct val="30000"/>
              </a:spcBef>
              <a:defRPr sz="1200">
                <a:solidFill>
                  <a:schemeClr val="tx1"/>
                </a:solidFill>
                <a:latin typeface="Calibri" panose="020F0502020204030204" pitchFamily="34" charset="0"/>
              </a:defRPr>
            </a:lvl2pPr>
            <a:lvl3pPr marL="1054100" indent="-209550" defTabSz="912813">
              <a:spcBef>
                <a:spcPct val="30000"/>
              </a:spcBef>
              <a:defRPr sz="1200">
                <a:solidFill>
                  <a:schemeClr val="tx1"/>
                </a:solidFill>
                <a:latin typeface="Calibri" panose="020F0502020204030204" pitchFamily="34" charset="0"/>
              </a:defRPr>
            </a:lvl3pPr>
            <a:lvl4pPr marL="1476375" indent="-209550" defTabSz="912813">
              <a:spcBef>
                <a:spcPct val="30000"/>
              </a:spcBef>
              <a:defRPr sz="1200">
                <a:solidFill>
                  <a:schemeClr val="tx1"/>
                </a:solidFill>
                <a:latin typeface="Calibri" panose="020F0502020204030204" pitchFamily="34" charset="0"/>
              </a:defRPr>
            </a:lvl4pPr>
            <a:lvl5pPr marL="1898650" indent="-209550" defTabSz="912813">
              <a:spcBef>
                <a:spcPct val="30000"/>
              </a:spcBef>
              <a:defRPr sz="1200">
                <a:solidFill>
                  <a:schemeClr val="tx1"/>
                </a:solidFill>
                <a:latin typeface="Calibri" panose="020F0502020204030204" pitchFamily="34" charset="0"/>
              </a:defRPr>
            </a:lvl5pPr>
            <a:lvl6pPr marL="2355850" indent="-209550" defTabSz="912813" eaLnBrk="0" fontAlgn="base" hangingPunct="0">
              <a:spcBef>
                <a:spcPct val="30000"/>
              </a:spcBef>
              <a:spcAft>
                <a:spcPct val="0"/>
              </a:spcAft>
              <a:defRPr sz="1200">
                <a:solidFill>
                  <a:schemeClr val="tx1"/>
                </a:solidFill>
                <a:latin typeface="Calibri" panose="020F0502020204030204" pitchFamily="34" charset="0"/>
              </a:defRPr>
            </a:lvl6pPr>
            <a:lvl7pPr marL="2813050" indent="-209550" defTabSz="912813" eaLnBrk="0" fontAlgn="base" hangingPunct="0">
              <a:spcBef>
                <a:spcPct val="30000"/>
              </a:spcBef>
              <a:spcAft>
                <a:spcPct val="0"/>
              </a:spcAft>
              <a:defRPr sz="1200">
                <a:solidFill>
                  <a:schemeClr val="tx1"/>
                </a:solidFill>
                <a:latin typeface="Calibri" panose="020F0502020204030204" pitchFamily="34" charset="0"/>
              </a:defRPr>
            </a:lvl7pPr>
            <a:lvl8pPr marL="3270250" indent="-209550" defTabSz="912813" eaLnBrk="0" fontAlgn="base" hangingPunct="0">
              <a:spcBef>
                <a:spcPct val="30000"/>
              </a:spcBef>
              <a:spcAft>
                <a:spcPct val="0"/>
              </a:spcAft>
              <a:defRPr sz="1200">
                <a:solidFill>
                  <a:schemeClr val="tx1"/>
                </a:solidFill>
                <a:latin typeface="Calibri" panose="020F0502020204030204" pitchFamily="34" charset="0"/>
              </a:defRPr>
            </a:lvl8pPr>
            <a:lvl9pPr marL="3727450" indent="-20955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DA60D9-FDFC-4044-BCAA-F4D7646D38AD}" type="slidenum">
              <a:rPr lang="fi-FI" altLang="en-US" smtClean="0">
                <a:latin typeface="Arial" panose="020B0604020202020204" pitchFamily="34" charset="0"/>
              </a:rPr>
              <a:pPr>
                <a:spcBef>
                  <a:spcPct val="0"/>
                </a:spcBef>
              </a:pPr>
              <a:t>8</a:t>
            </a:fld>
            <a:endParaRPr lang="fi-FI" altLang="en-US" smtClean="0">
              <a:latin typeface="Arial" panose="020B0604020202020204" pitchFamily="34" charset="0"/>
            </a:endParaRPr>
          </a:p>
        </p:txBody>
      </p:sp>
      <p:sp>
        <p:nvSpPr>
          <p:cNvPr id="15363"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sz="1200" b="0" i="0" u="none" strike="noStrike" kern="1200" baseline="0" dirty="0" err="1" smtClean="0">
                <a:solidFill>
                  <a:schemeClr val="tx1"/>
                </a:solidFill>
                <a:latin typeface="+mn-lt"/>
                <a:ea typeface="+mn-ea"/>
                <a:cs typeface="+mn-cs"/>
              </a:rPr>
              <a:t>Astrand</a:t>
            </a:r>
            <a:r>
              <a:rPr lang="en-NZ" sz="1200" b="0" i="0" u="none" strike="noStrike" kern="1200" baseline="0" dirty="0" smtClean="0">
                <a:solidFill>
                  <a:schemeClr val="tx1"/>
                </a:solidFill>
                <a:latin typeface="+mn-lt"/>
                <a:ea typeface="+mn-ea"/>
                <a:cs typeface="+mn-cs"/>
              </a:rPr>
              <a:t>, P.-O. and </a:t>
            </a:r>
            <a:r>
              <a:rPr lang="en-NZ" sz="1200" b="0" i="0" u="none" strike="noStrike" kern="1200" baseline="0" dirty="0" err="1" smtClean="0">
                <a:solidFill>
                  <a:schemeClr val="tx1"/>
                </a:solidFill>
                <a:latin typeface="+mn-lt"/>
                <a:ea typeface="+mn-ea"/>
                <a:cs typeface="+mn-cs"/>
              </a:rPr>
              <a:t>Rodahl</a:t>
            </a:r>
            <a:r>
              <a:rPr lang="en-NZ" sz="1200" b="0" i="0" u="none" strike="noStrike" kern="1200" baseline="0" dirty="0" smtClean="0">
                <a:solidFill>
                  <a:schemeClr val="tx1"/>
                </a:solidFill>
                <a:latin typeface="+mn-lt"/>
                <a:ea typeface="+mn-ea"/>
                <a:cs typeface="+mn-cs"/>
              </a:rPr>
              <a:t>, K. 1977. "Textbook of Work Physiology". New York, McGraw Hill, 2nd. ed.</a:t>
            </a:r>
            <a:endParaRPr lang="en-US" altLang="en-US" dirty="0" smtClean="0"/>
          </a:p>
        </p:txBody>
      </p:sp>
    </p:spTree>
    <p:extLst>
      <p:ext uri="{BB962C8B-B14F-4D97-AF65-F5344CB8AC3E}">
        <p14:creationId xmlns:p14="http://schemas.microsoft.com/office/powerpoint/2010/main" val="193479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b="1" i="1" smtClean="0">
                <a:hlinkClick r:id="rId3"/>
              </a:rPr>
              <a:t>National Center for Farmworker Health</a:t>
            </a:r>
            <a:r>
              <a:rPr lang="en-NZ" altLang="en-US" b="1" i="1" smtClean="0"/>
              <a:t> http://www.ncfh.org/docs/fs-Occ%20Health.pdf</a:t>
            </a:r>
          </a:p>
          <a:p>
            <a:r>
              <a:rPr lang="en-NZ" altLang="en-US" smtClean="0"/>
              <a:t>Luginbuhl, RC., et al. (2008). Heat-Related Deaths Among Crop Workers--- United States, 1992-2006. Morbidity and Mortality Weekly Report, 57 (24), p. 649-653.</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0457A50-E434-456D-A023-A5D0B9015A2E}" type="slidenum">
              <a:rPr lang="en-NZ" altLang="en-US" smtClean="0"/>
              <a:pPr/>
              <a:t>11</a:t>
            </a:fld>
            <a:endParaRPr lang="en-NZ" altLang="en-US" smtClean="0"/>
          </a:p>
        </p:txBody>
      </p:sp>
    </p:spTree>
    <p:extLst>
      <p:ext uri="{BB962C8B-B14F-4D97-AF65-F5344CB8AC3E}">
        <p14:creationId xmlns:p14="http://schemas.microsoft.com/office/powerpoint/2010/main" val="303575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b="1" i="1" smtClean="0">
                <a:hlinkClick r:id="rId3"/>
              </a:rPr>
              <a:t>National Center for Farmworker Health</a:t>
            </a:r>
            <a:r>
              <a:rPr lang="en-NZ" altLang="en-US" b="1" i="1" smtClean="0"/>
              <a:t> http://www.ncfh.org/docs/fs-Occ%20Health.pdf</a:t>
            </a:r>
          </a:p>
          <a:p>
            <a:r>
              <a:rPr lang="en-NZ" altLang="en-US" smtClean="0"/>
              <a:t>Luginbuhl, RC., et al. (2008). Heat-Related Deaths Among Crop Workers--- United States, 1992-2006. Morbidity and Mortality Weekly Report, 57 (24), p. 649-653.</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0E4372-312C-41FE-B136-2E09C117D42B}" type="slidenum">
              <a:rPr lang="en-NZ" altLang="en-US" smtClean="0"/>
              <a:pPr/>
              <a:t>12</a:t>
            </a:fld>
            <a:endParaRPr lang="en-NZ" altLang="en-US" smtClean="0"/>
          </a:p>
        </p:txBody>
      </p:sp>
    </p:spTree>
    <p:extLst>
      <p:ext uri="{BB962C8B-B14F-4D97-AF65-F5344CB8AC3E}">
        <p14:creationId xmlns:p14="http://schemas.microsoft.com/office/powerpoint/2010/main" val="38820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http://www.osdma.org/ViewDetails.aspx?vchglinkid=GL002&amp;vchplinkid=PL008</a:t>
            </a:r>
          </a:p>
          <a:p>
            <a:r>
              <a:rPr lang="en-NZ" altLang="en-US" smtClean="0"/>
              <a:t>Odesha state Department Disaster Management Authority</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E1C60C-E6D9-4EFE-89E3-11DB98693CC3}" type="slidenum">
              <a:rPr lang="en-NZ" altLang="en-US" smtClean="0"/>
              <a:pPr/>
              <a:t>13</a:t>
            </a:fld>
            <a:endParaRPr lang="en-NZ" altLang="en-US" smtClean="0"/>
          </a:p>
        </p:txBody>
      </p:sp>
    </p:spTree>
    <p:extLst>
      <p:ext uri="{BB962C8B-B14F-4D97-AF65-F5344CB8AC3E}">
        <p14:creationId xmlns:p14="http://schemas.microsoft.com/office/powerpoint/2010/main" val="260934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Editorial: American Journal of Public Health October 2014, Vol 104, No. 10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3C9939-AF77-4CC4-A3FC-AC84F0C0C6C3}" type="slidenum">
              <a:rPr lang="en-NZ" altLang="en-US" smtClean="0"/>
              <a:pPr/>
              <a:t>14</a:t>
            </a:fld>
            <a:endParaRPr lang="en-NZ" altLang="en-US" smtClean="0"/>
          </a:p>
        </p:txBody>
      </p:sp>
    </p:spTree>
    <p:extLst>
      <p:ext uri="{BB962C8B-B14F-4D97-AF65-F5344CB8AC3E}">
        <p14:creationId xmlns:p14="http://schemas.microsoft.com/office/powerpoint/2010/main" val="65616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27D5572F-5072-4898-A2DC-FF5B782456A4}" type="datetime1">
              <a:rPr lang="en-NZ"/>
              <a:pPr>
                <a:defRPr/>
              </a:pPr>
              <a:t>19/10/2014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2448E70-B83F-46E7-9A0C-1195BB5648FA}" type="slidenum">
              <a:rPr lang="en-NZ"/>
              <a:pPr>
                <a:defRPr/>
              </a:pPr>
              <a:t>‹#›</a:t>
            </a:fld>
            <a:endParaRPr lang="en-NZ" dirty="0"/>
          </a:p>
        </p:txBody>
      </p:sp>
    </p:spTree>
    <p:extLst>
      <p:ext uri="{BB962C8B-B14F-4D97-AF65-F5344CB8AC3E}">
        <p14:creationId xmlns:p14="http://schemas.microsoft.com/office/powerpoint/2010/main" val="326674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46D516D5-031B-4315-B91D-254FEF3C26CC}" type="datetime1">
              <a:rPr lang="en-NZ"/>
              <a:pPr>
                <a:defRPr/>
              </a:pPr>
              <a:t>19/10/2014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F401C581-C854-4D50-A1DA-31201647FB42}" type="slidenum">
              <a:rPr lang="en-NZ"/>
              <a:pPr>
                <a:defRPr/>
              </a:pPr>
              <a:t>‹#›</a:t>
            </a:fld>
            <a:endParaRPr lang="en-NZ" dirty="0"/>
          </a:p>
        </p:txBody>
      </p:sp>
    </p:spTree>
    <p:extLst>
      <p:ext uri="{BB962C8B-B14F-4D97-AF65-F5344CB8AC3E}">
        <p14:creationId xmlns:p14="http://schemas.microsoft.com/office/powerpoint/2010/main" val="108882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F4C14134-F5E2-48C2-AAE4-183025412239}" type="datetime1">
              <a:rPr lang="en-NZ"/>
              <a:pPr>
                <a:defRPr/>
              </a:pPr>
              <a:t>19/10/2014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195CDB2E-7077-4FBB-BBB6-21733E5EC7A9}" type="slidenum">
              <a:rPr lang="en-NZ"/>
              <a:pPr>
                <a:defRPr/>
              </a:pPr>
              <a:t>‹#›</a:t>
            </a:fld>
            <a:endParaRPr lang="en-NZ" dirty="0"/>
          </a:p>
        </p:txBody>
      </p:sp>
    </p:spTree>
    <p:extLst>
      <p:ext uri="{BB962C8B-B14F-4D97-AF65-F5344CB8AC3E}">
        <p14:creationId xmlns:p14="http://schemas.microsoft.com/office/powerpoint/2010/main" val="242026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D83E6E69-6C23-4E20-8209-A8ADBB40E6F3}" type="datetime1">
              <a:rPr lang="en-NZ"/>
              <a:pPr>
                <a:defRPr/>
              </a:pPr>
              <a:t>19/10/2014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1F6837AB-BEB9-42B2-B1AF-A74BFAA345BB}" type="slidenum">
              <a:rPr lang="en-NZ"/>
              <a:pPr>
                <a:defRPr/>
              </a:pPr>
              <a:t>‹#›</a:t>
            </a:fld>
            <a:endParaRPr lang="en-NZ" dirty="0"/>
          </a:p>
        </p:txBody>
      </p:sp>
    </p:spTree>
    <p:extLst>
      <p:ext uri="{BB962C8B-B14F-4D97-AF65-F5344CB8AC3E}">
        <p14:creationId xmlns:p14="http://schemas.microsoft.com/office/powerpoint/2010/main" val="230523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8397DB-AA5C-4CA6-B20F-B327086BE9A2}" type="datetime1">
              <a:rPr lang="en-NZ"/>
              <a:pPr>
                <a:defRPr/>
              </a:pPr>
              <a:t>19/10/2014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F2E039CE-FD30-4B83-B73F-19D18907B8B4}" type="slidenum">
              <a:rPr lang="en-NZ"/>
              <a:pPr>
                <a:defRPr/>
              </a:pPr>
              <a:t>‹#›</a:t>
            </a:fld>
            <a:endParaRPr lang="en-NZ" dirty="0"/>
          </a:p>
        </p:txBody>
      </p:sp>
    </p:spTree>
    <p:extLst>
      <p:ext uri="{BB962C8B-B14F-4D97-AF65-F5344CB8AC3E}">
        <p14:creationId xmlns:p14="http://schemas.microsoft.com/office/powerpoint/2010/main" val="399616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F30B430C-61C4-465A-9710-39870469E51D}" type="datetime1">
              <a:rPr lang="en-NZ"/>
              <a:pPr>
                <a:defRPr/>
              </a:pPr>
              <a:t>19/10/2014</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DB3A8D85-33F1-4DBD-B628-B17C5E46AD41}" type="slidenum">
              <a:rPr lang="en-NZ"/>
              <a:pPr>
                <a:defRPr/>
              </a:pPr>
              <a:t>‹#›</a:t>
            </a:fld>
            <a:endParaRPr lang="en-NZ" dirty="0"/>
          </a:p>
        </p:txBody>
      </p:sp>
    </p:spTree>
    <p:extLst>
      <p:ext uri="{BB962C8B-B14F-4D97-AF65-F5344CB8AC3E}">
        <p14:creationId xmlns:p14="http://schemas.microsoft.com/office/powerpoint/2010/main" val="20219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6007015C-8237-464F-B771-74E2E6F054F2}" type="datetime1">
              <a:rPr lang="en-NZ"/>
              <a:pPr>
                <a:defRPr/>
              </a:pPr>
              <a:t>19/10/2014</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8A8D03F7-5D31-4010-874B-96AF427DAD47}" type="slidenum">
              <a:rPr lang="en-NZ"/>
              <a:pPr>
                <a:defRPr/>
              </a:pPr>
              <a:t>‹#›</a:t>
            </a:fld>
            <a:endParaRPr lang="en-NZ" dirty="0"/>
          </a:p>
        </p:txBody>
      </p:sp>
    </p:spTree>
    <p:extLst>
      <p:ext uri="{BB962C8B-B14F-4D97-AF65-F5344CB8AC3E}">
        <p14:creationId xmlns:p14="http://schemas.microsoft.com/office/powerpoint/2010/main" val="312799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4356055C-299D-425F-B186-E43EF30F994D}" type="datetime1">
              <a:rPr lang="en-NZ"/>
              <a:pPr>
                <a:defRPr/>
              </a:pPr>
              <a:t>19/10/2014</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81AD24A4-6601-46FF-BAAD-B0E561E1DF26}" type="slidenum">
              <a:rPr lang="en-NZ"/>
              <a:pPr>
                <a:defRPr/>
              </a:pPr>
              <a:t>‹#›</a:t>
            </a:fld>
            <a:endParaRPr lang="en-NZ" dirty="0"/>
          </a:p>
        </p:txBody>
      </p:sp>
    </p:spTree>
    <p:extLst>
      <p:ext uri="{BB962C8B-B14F-4D97-AF65-F5344CB8AC3E}">
        <p14:creationId xmlns:p14="http://schemas.microsoft.com/office/powerpoint/2010/main" val="289932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825154-275D-4E99-88BA-4A1E404CFED3}" type="datetime1">
              <a:rPr lang="en-NZ"/>
              <a:pPr>
                <a:defRPr/>
              </a:pPr>
              <a:t>19/10/2014</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3547AA9D-7F5A-4C01-B208-68900CCC15CC}" type="slidenum">
              <a:rPr lang="en-NZ"/>
              <a:pPr>
                <a:defRPr/>
              </a:pPr>
              <a:t>‹#›</a:t>
            </a:fld>
            <a:endParaRPr lang="en-NZ" dirty="0"/>
          </a:p>
        </p:txBody>
      </p:sp>
    </p:spTree>
    <p:extLst>
      <p:ext uri="{BB962C8B-B14F-4D97-AF65-F5344CB8AC3E}">
        <p14:creationId xmlns:p14="http://schemas.microsoft.com/office/powerpoint/2010/main" val="16177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990BF-0F71-4443-A295-2A8631BC5CE8}" type="datetime1">
              <a:rPr lang="en-NZ"/>
              <a:pPr>
                <a:defRPr/>
              </a:pPr>
              <a:t>19/10/2014</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ABC352BF-1B5F-4DA6-9037-8FA24DFF811D}" type="slidenum">
              <a:rPr lang="en-NZ"/>
              <a:pPr>
                <a:defRPr/>
              </a:pPr>
              <a:t>‹#›</a:t>
            </a:fld>
            <a:endParaRPr lang="en-NZ" dirty="0"/>
          </a:p>
        </p:txBody>
      </p:sp>
    </p:spTree>
    <p:extLst>
      <p:ext uri="{BB962C8B-B14F-4D97-AF65-F5344CB8AC3E}">
        <p14:creationId xmlns:p14="http://schemas.microsoft.com/office/powerpoint/2010/main" val="323033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ADDE58-9BD9-4085-9901-683C97ED1F9C}" type="datetime1">
              <a:rPr lang="en-NZ"/>
              <a:pPr>
                <a:defRPr/>
              </a:pPr>
              <a:t>19/10/2014</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9B65D63-DE29-4342-BC3B-2034DFBF4949}" type="slidenum">
              <a:rPr lang="en-NZ"/>
              <a:pPr>
                <a:defRPr/>
              </a:pPr>
              <a:t>‹#›</a:t>
            </a:fld>
            <a:endParaRPr lang="en-NZ" dirty="0"/>
          </a:p>
        </p:txBody>
      </p:sp>
    </p:spTree>
    <p:extLst>
      <p:ext uri="{BB962C8B-B14F-4D97-AF65-F5344CB8AC3E}">
        <p14:creationId xmlns:p14="http://schemas.microsoft.com/office/powerpoint/2010/main" val="245553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8B0A999-7840-4096-BB36-9512C447E461}" type="datetime1">
              <a:rPr lang="en-NZ"/>
              <a:pPr>
                <a:defRPr/>
              </a:pPr>
              <a:t>19/10/2014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898989"/>
                </a:solidFill>
              </a:defRPr>
            </a:lvl1pPr>
          </a:lstStyle>
          <a:p>
            <a:pPr>
              <a:defRPr/>
            </a:pPr>
            <a:fld id="{9B6AAD08-6E0F-4E61-B4A4-19F5EB7B2A3C}" type="slidenum">
              <a:rPr lang="en-NZ"/>
              <a:pPr>
                <a:defRPr/>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limatechip.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limatechip.org/"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69875" y="1222375"/>
            <a:ext cx="8712200" cy="2663825"/>
          </a:xfrm>
        </p:spPr>
        <p:txBody>
          <a:bodyPr/>
          <a:lstStyle/>
          <a:p>
            <a:pPr eaLnBrk="1" hangingPunct="1"/>
            <a:r>
              <a:rPr lang="en-NZ" altLang="en-US" smtClean="0"/>
              <a:t>Heat Stress Now and in the Future:</a:t>
            </a:r>
            <a:br>
              <a:rPr lang="en-NZ" altLang="en-US" smtClean="0"/>
            </a:br>
            <a:r>
              <a:rPr lang="en-NZ" altLang="en-US" smtClean="0"/>
              <a:t>focus on health &amp; productivity of rural workers </a:t>
            </a:r>
          </a:p>
        </p:txBody>
      </p:sp>
      <p:sp>
        <p:nvSpPr>
          <p:cNvPr id="3075" name="Subtitle 2"/>
          <p:cNvSpPr>
            <a:spLocks noGrp="1"/>
          </p:cNvSpPr>
          <p:nvPr>
            <p:ph type="subTitle" idx="1"/>
          </p:nvPr>
        </p:nvSpPr>
        <p:spPr>
          <a:xfrm>
            <a:off x="107950" y="4292600"/>
            <a:ext cx="9036050" cy="1657350"/>
          </a:xfrm>
        </p:spPr>
        <p:txBody>
          <a:bodyPr/>
          <a:lstStyle/>
          <a:p>
            <a:pPr eaLnBrk="1" hangingPunct="1"/>
            <a:r>
              <a:rPr lang="en-NZ" altLang="en-US" smtClean="0">
                <a:solidFill>
                  <a:schemeClr val="tx1"/>
                </a:solidFill>
              </a:rPr>
              <a:t>Bruno Lemke &amp; Tord Kjellstrom</a:t>
            </a:r>
          </a:p>
          <a:p>
            <a:pPr>
              <a:lnSpc>
                <a:spcPct val="80000"/>
              </a:lnSpc>
            </a:pPr>
            <a:r>
              <a:rPr lang="en-NZ" altLang="en-US" sz="1800" smtClean="0">
                <a:solidFill>
                  <a:schemeClr val="tx1"/>
                </a:solidFill>
              </a:rPr>
              <a:t>NMIT Nelson New Zealand, </a:t>
            </a:r>
          </a:p>
          <a:p>
            <a:pPr>
              <a:lnSpc>
                <a:spcPct val="80000"/>
              </a:lnSpc>
            </a:pPr>
            <a:r>
              <a:rPr lang="en-AU" altLang="en-US" sz="1800" smtClean="0">
                <a:solidFill>
                  <a:schemeClr val="tx1"/>
                </a:solidFill>
              </a:rPr>
              <a:t>United Nations University, International Institute of Global Health, Kuala Lumpur, Malaysia</a:t>
            </a:r>
          </a:p>
          <a:p>
            <a:pPr>
              <a:lnSpc>
                <a:spcPct val="80000"/>
              </a:lnSpc>
            </a:pPr>
            <a:r>
              <a:rPr lang="en-AU" altLang="en-US" sz="1800" smtClean="0">
                <a:solidFill>
                  <a:schemeClr val="tx1"/>
                </a:solidFill>
              </a:rPr>
              <a:t>Lund University, Pufendorf Institute, Lund Sweden</a:t>
            </a:r>
          </a:p>
        </p:txBody>
      </p:sp>
      <p:sp>
        <p:nvSpPr>
          <p:cNvPr id="30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54F066-9F11-4C93-912E-5E3821B22435}" type="slidenum">
              <a:rPr lang="en-NZ" altLang="en-US" sz="2400" smtClean="0">
                <a:solidFill>
                  <a:srgbClr val="898989"/>
                </a:solidFill>
              </a:rPr>
              <a:pPr>
                <a:spcBef>
                  <a:spcPct val="0"/>
                </a:spcBef>
                <a:buFontTx/>
                <a:buNone/>
              </a:pPr>
              <a:t>1</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14288"/>
            <a:ext cx="8229600" cy="1143000"/>
          </a:xfrm>
        </p:spPr>
        <p:txBody>
          <a:bodyPr/>
          <a:lstStyle/>
          <a:p>
            <a:r>
              <a:rPr lang="en-NZ" altLang="en-US" dirty="0" smtClean="0"/>
              <a:t>Heat Strain/Stroke</a:t>
            </a:r>
          </a:p>
        </p:txBody>
      </p:sp>
      <p:graphicFrame>
        <p:nvGraphicFramePr>
          <p:cNvPr id="4" name="Content Placeholder 3"/>
          <p:cNvGraphicFramePr>
            <a:graphicFrameLocks noGrp="1"/>
          </p:cNvGraphicFramePr>
          <p:nvPr>
            <p:ph idx="1"/>
          </p:nvPr>
        </p:nvGraphicFramePr>
        <p:xfrm>
          <a:off x="250825" y="908050"/>
          <a:ext cx="8893175" cy="5503864"/>
        </p:xfrm>
        <a:graphic>
          <a:graphicData uri="http://schemas.openxmlformats.org/drawingml/2006/table">
            <a:tbl>
              <a:tblPr firstRow="1" firstCol="1" bandRow="1">
                <a:tableStyleId>{93296810-A885-4BE3-A3E7-6D5BEEA58F35}</a:tableStyleId>
              </a:tblPr>
              <a:tblGrid>
                <a:gridCol w="2963750"/>
                <a:gridCol w="2509285"/>
                <a:gridCol w="3420140"/>
              </a:tblGrid>
              <a:tr h="514990">
                <a:tc>
                  <a:txBody>
                    <a:bodyPr/>
                    <a:lstStyle/>
                    <a:p>
                      <a:pPr>
                        <a:lnSpc>
                          <a:spcPct val="115000"/>
                        </a:lnSpc>
                        <a:spcAft>
                          <a:spcPts val="0"/>
                        </a:spcAft>
                      </a:pPr>
                      <a:r>
                        <a:rPr lang="en-NZ" sz="2800" dirty="0">
                          <a:effectLst/>
                        </a:rPr>
                        <a:t>Characteristics</a:t>
                      </a:r>
                      <a:endParaRPr lang="en-NZ" sz="2800" dirty="0">
                        <a:effectLst/>
                        <a:latin typeface="Calibri"/>
                        <a:ea typeface="Calibri"/>
                        <a:cs typeface="Times New Roman"/>
                      </a:endParaRPr>
                    </a:p>
                  </a:txBody>
                  <a:tcPr marL="68585" marR="68585" marT="0" marB="0"/>
                </a:tc>
                <a:tc>
                  <a:txBody>
                    <a:bodyPr/>
                    <a:lstStyle/>
                    <a:p>
                      <a:pPr>
                        <a:lnSpc>
                          <a:spcPct val="115000"/>
                        </a:lnSpc>
                        <a:spcAft>
                          <a:spcPts val="0"/>
                        </a:spcAft>
                      </a:pPr>
                      <a:r>
                        <a:rPr lang="en-NZ" sz="2800" dirty="0">
                          <a:effectLst/>
                        </a:rPr>
                        <a:t>Classic</a:t>
                      </a:r>
                      <a:endParaRPr lang="en-NZ" sz="2800" dirty="0">
                        <a:effectLst/>
                        <a:latin typeface="Calibri"/>
                        <a:ea typeface="Calibri"/>
                        <a:cs typeface="Times New Roman"/>
                      </a:endParaRPr>
                    </a:p>
                  </a:txBody>
                  <a:tcPr marL="68585" marR="68585" marT="0" marB="0"/>
                </a:tc>
                <a:tc>
                  <a:txBody>
                    <a:bodyPr/>
                    <a:lstStyle/>
                    <a:p>
                      <a:pPr>
                        <a:lnSpc>
                          <a:spcPct val="115000"/>
                        </a:lnSpc>
                        <a:spcAft>
                          <a:spcPts val="0"/>
                        </a:spcAft>
                      </a:pPr>
                      <a:r>
                        <a:rPr lang="en-NZ" sz="2800" dirty="0" err="1">
                          <a:effectLst/>
                        </a:rPr>
                        <a:t>Exertional</a:t>
                      </a:r>
                      <a:endParaRPr lang="en-NZ" sz="2800" dirty="0">
                        <a:effectLst/>
                        <a:latin typeface="Calibri"/>
                        <a:ea typeface="Calibri"/>
                        <a:cs typeface="Times New Roman"/>
                      </a:endParaRPr>
                    </a:p>
                  </a:txBody>
                  <a:tcPr marL="68585" marR="68585" marT="0" marB="0"/>
                </a:tc>
              </a:tr>
              <a:tr h="513904">
                <a:tc>
                  <a:txBody>
                    <a:bodyPr/>
                    <a:lstStyle/>
                    <a:p>
                      <a:pPr>
                        <a:lnSpc>
                          <a:spcPct val="115000"/>
                        </a:lnSpc>
                        <a:spcAft>
                          <a:spcPts val="0"/>
                        </a:spcAft>
                      </a:pPr>
                      <a:r>
                        <a:rPr lang="en-NZ" sz="2800">
                          <a:effectLst/>
                        </a:rPr>
                        <a:t>Age</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Young &amp; Elderly</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dirty="0" smtClean="0">
                          <a:effectLst/>
                        </a:rPr>
                        <a:t>15-55 </a:t>
                      </a:r>
                      <a:r>
                        <a:rPr lang="en-NZ" sz="2800" dirty="0" err="1" smtClean="0">
                          <a:effectLst/>
                        </a:rPr>
                        <a:t>yr</a:t>
                      </a:r>
                      <a:endParaRPr lang="en-NZ" sz="2800" dirty="0">
                        <a:effectLst/>
                        <a:latin typeface="Calibri"/>
                        <a:ea typeface="Calibri"/>
                        <a:cs typeface="Times New Roman"/>
                      </a:endParaRPr>
                    </a:p>
                  </a:txBody>
                  <a:tcPr marL="68585" marR="68585" marT="0" marB="0"/>
                </a:tc>
              </a:tr>
              <a:tr h="490799">
                <a:tc>
                  <a:txBody>
                    <a:bodyPr/>
                    <a:lstStyle/>
                    <a:p>
                      <a:pPr>
                        <a:lnSpc>
                          <a:spcPct val="115000"/>
                        </a:lnSpc>
                        <a:spcAft>
                          <a:spcPts val="0"/>
                        </a:spcAft>
                      </a:pPr>
                      <a:r>
                        <a:rPr lang="en-NZ" sz="2800" dirty="0" smtClean="0">
                          <a:effectLst/>
                        </a:rPr>
                        <a:t>Health</a:t>
                      </a:r>
                      <a:endParaRPr lang="en-NZ" sz="2800" dirty="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Unwell</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Healthy</a:t>
                      </a:r>
                      <a:endParaRPr lang="en-NZ" sz="2800">
                        <a:effectLst/>
                        <a:latin typeface="Calibri"/>
                        <a:ea typeface="Calibri"/>
                        <a:cs typeface="Times New Roman"/>
                      </a:endParaRPr>
                    </a:p>
                  </a:txBody>
                  <a:tcPr marL="68585" marR="68585" marT="0" marB="0"/>
                </a:tc>
              </a:tr>
              <a:tr h="490799">
                <a:tc>
                  <a:txBody>
                    <a:bodyPr/>
                    <a:lstStyle/>
                    <a:p>
                      <a:pPr>
                        <a:lnSpc>
                          <a:spcPct val="115000"/>
                        </a:lnSpc>
                        <a:spcAft>
                          <a:spcPts val="0"/>
                        </a:spcAft>
                      </a:pPr>
                      <a:r>
                        <a:rPr lang="en-NZ" sz="2800">
                          <a:effectLst/>
                        </a:rPr>
                        <a:t>Weather</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Heatwaves</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Hot weather</a:t>
                      </a:r>
                      <a:endParaRPr lang="en-NZ" sz="2800">
                        <a:effectLst/>
                        <a:latin typeface="Calibri"/>
                        <a:ea typeface="Calibri"/>
                        <a:cs typeface="Times New Roman"/>
                      </a:endParaRPr>
                    </a:p>
                  </a:txBody>
                  <a:tcPr marL="68585" marR="68585" marT="0" marB="0"/>
                </a:tc>
              </a:tr>
              <a:tr h="510152">
                <a:tc>
                  <a:txBody>
                    <a:bodyPr/>
                    <a:lstStyle/>
                    <a:p>
                      <a:pPr>
                        <a:lnSpc>
                          <a:spcPct val="115000"/>
                        </a:lnSpc>
                        <a:spcAft>
                          <a:spcPts val="0"/>
                        </a:spcAft>
                      </a:pPr>
                      <a:r>
                        <a:rPr lang="en-NZ" sz="2800">
                          <a:effectLst/>
                        </a:rPr>
                        <a:t>Activity</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Sedentary</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Strenuous Exercise</a:t>
                      </a:r>
                      <a:endParaRPr lang="en-NZ" sz="2800">
                        <a:effectLst/>
                        <a:latin typeface="Calibri"/>
                        <a:ea typeface="Calibri"/>
                        <a:cs typeface="Times New Roman"/>
                      </a:endParaRPr>
                    </a:p>
                  </a:txBody>
                  <a:tcPr marL="68585" marR="68585" marT="0" marB="0"/>
                </a:tc>
              </a:tr>
              <a:tr h="490799">
                <a:tc>
                  <a:txBody>
                    <a:bodyPr/>
                    <a:lstStyle/>
                    <a:p>
                      <a:pPr>
                        <a:lnSpc>
                          <a:spcPct val="115000"/>
                        </a:lnSpc>
                        <a:spcAft>
                          <a:spcPts val="0"/>
                        </a:spcAft>
                      </a:pPr>
                      <a:r>
                        <a:rPr lang="en-NZ" sz="2800">
                          <a:effectLst/>
                        </a:rPr>
                        <a:t>Sweating</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Absent</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dirty="0" smtClean="0">
                          <a:effectLst/>
                        </a:rPr>
                        <a:t>High</a:t>
                      </a:r>
                      <a:endParaRPr lang="en-NZ" sz="2800" dirty="0">
                        <a:effectLst/>
                        <a:latin typeface="Calibri"/>
                        <a:ea typeface="Calibri"/>
                        <a:cs typeface="Times New Roman"/>
                      </a:endParaRPr>
                    </a:p>
                  </a:txBody>
                  <a:tcPr marL="68585" marR="68585" marT="0" marB="0"/>
                </a:tc>
              </a:tr>
              <a:tr h="490799">
                <a:tc>
                  <a:txBody>
                    <a:bodyPr/>
                    <a:lstStyle/>
                    <a:p>
                      <a:pPr>
                        <a:lnSpc>
                          <a:spcPct val="115000"/>
                        </a:lnSpc>
                        <a:spcAft>
                          <a:spcPts val="0"/>
                        </a:spcAft>
                      </a:pPr>
                      <a:r>
                        <a:rPr lang="en-NZ" sz="2800">
                          <a:effectLst/>
                        </a:rPr>
                        <a:t>Renal Failure</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Uncommon</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Common</a:t>
                      </a:r>
                      <a:endParaRPr lang="en-NZ" sz="2800">
                        <a:effectLst/>
                        <a:latin typeface="Calibri"/>
                        <a:ea typeface="Calibri"/>
                        <a:cs typeface="Times New Roman"/>
                      </a:endParaRPr>
                    </a:p>
                  </a:txBody>
                  <a:tcPr marL="68585" marR="68585" marT="0" marB="0"/>
                </a:tc>
              </a:tr>
              <a:tr h="490799">
                <a:tc>
                  <a:txBody>
                    <a:bodyPr/>
                    <a:lstStyle/>
                    <a:p>
                      <a:pPr>
                        <a:lnSpc>
                          <a:spcPct val="115000"/>
                        </a:lnSpc>
                        <a:spcAft>
                          <a:spcPts val="0"/>
                        </a:spcAft>
                      </a:pPr>
                      <a:r>
                        <a:rPr lang="en-NZ" sz="2800">
                          <a:effectLst/>
                        </a:rPr>
                        <a:t>Rhabdomyolysis</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dirty="0" smtClean="0">
                          <a:effectLst/>
                        </a:rPr>
                        <a:t>Uncommon</a:t>
                      </a:r>
                      <a:endParaRPr lang="en-NZ" sz="2800" dirty="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Common</a:t>
                      </a:r>
                      <a:endParaRPr lang="en-NZ" sz="2800">
                        <a:effectLst/>
                        <a:latin typeface="Calibri"/>
                        <a:ea typeface="Calibri"/>
                        <a:cs typeface="Times New Roman"/>
                      </a:endParaRPr>
                    </a:p>
                  </a:txBody>
                  <a:tcPr marL="68585" marR="68585" marT="0" marB="0"/>
                </a:tc>
              </a:tr>
              <a:tr h="510012">
                <a:tc>
                  <a:txBody>
                    <a:bodyPr/>
                    <a:lstStyle/>
                    <a:p>
                      <a:pPr>
                        <a:lnSpc>
                          <a:spcPct val="115000"/>
                        </a:lnSpc>
                        <a:spcAft>
                          <a:spcPts val="0"/>
                        </a:spcAft>
                      </a:pPr>
                      <a:r>
                        <a:rPr lang="en-NZ" sz="2800">
                          <a:effectLst/>
                        </a:rPr>
                        <a:t>Hyperkalaemia</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Uncommon</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Common</a:t>
                      </a:r>
                      <a:endParaRPr lang="en-NZ" sz="2800">
                        <a:effectLst/>
                        <a:latin typeface="Calibri"/>
                        <a:ea typeface="Calibri"/>
                        <a:cs typeface="Times New Roman"/>
                      </a:endParaRPr>
                    </a:p>
                  </a:txBody>
                  <a:tcPr marL="68585" marR="68585" marT="0" marB="0"/>
                </a:tc>
              </a:tr>
              <a:tr h="510012">
                <a:tc>
                  <a:txBody>
                    <a:bodyPr/>
                    <a:lstStyle/>
                    <a:p>
                      <a:pPr>
                        <a:lnSpc>
                          <a:spcPct val="115000"/>
                        </a:lnSpc>
                        <a:spcAft>
                          <a:spcPts val="0"/>
                        </a:spcAft>
                      </a:pPr>
                      <a:r>
                        <a:rPr lang="en-NZ" sz="2800">
                          <a:effectLst/>
                        </a:rPr>
                        <a:t>Hypoglycaemia</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Uncommon</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dirty="0">
                          <a:effectLst/>
                        </a:rPr>
                        <a:t>Common</a:t>
                      </a:r>
                      <a:endParaRPr lang="en-NZ" sz="2800" dirty="0">
                        <a:effectLst/>
                        <a:latin typeface="Calibri"/>
                        <a:ea typeface="Calibri"/>
                        <a:cs typeface="Times New Roman"/>
                      </a:endParaRPr>
                    </a:p>
                  </a:txBody>
                  <a:tcPr marL="68585" marR="68585" marT="0" marB="0"/>
                </a:tc>
              </a:tr>
              <a:tr h="490799">
                <a:tc>
                  <a:txBody>
                    <a:bodyPr/>
                    <a:lstStyle/>
                    <a:p>
                      <a:pPr>
                        <a:lnSpc>
                          <a:spcPct val="115000"/>
                        </a:lnSpc>
                        <a:spcAft>
                          <a:spcPts val="0"/>
                        </a:spcAft>
                      </a:pPr>
                      <a:r>
                        <a:rPr lang="en-NZ" sz="2800" dirty="0" smtClean="0">
                          <a:effectLst/>
                        </a:rPr>
                        <a:t>Enzymes </a:t>
                      </a:r>
                      <a:r>
                        <a:rPr lang="en-NZ" sz="2800" dirty="0">
                          <a:effectLst/>
                        </a:rPr>
                        <a:t>in blood</a:t>
                      </a:r>
                      <a:endParaRPr lang="en-NZ" sz="2800" dirty="0">
                        <a:effectLst/>
                        <a:latin typeface="Calibri"/>
                        <a:ea typeface="Calibri"/>
                        <a:cs typeface="Times New Roman"/>
                      </a:endParaRPr>
                    </a:p>
                  </a:txBody>
                  <a:tcPr marL="68585" marR="68585" marT="0" marB="0"/>
                </a:tc>
                <a:tc>
                  <a:txBody>
                    <a:bodyPr/>
                    <a:lstStyle/>
                    <a:p>
                      <a:pPr>
                        <a:lnSpc>
                          <a:spcPct val="115000"/>
                        </a:lnSpc>
                        <a:spcAft>
                          <a:spcPts val="0"/>
                        </a:spcAft>
                      </a:pPr>
                      <a:r>
                        <a:rPr lang="en-NZ" sz="2800">
                          <a:effectLst/>
                        </a:rPr>
                        <a:t>Uncommon</a:t>
                      </a:r>
                      <a:endParaRPr lang="en-NZ" sz="2800">
                        <a:effectLst/>
                        <a:latin typeface="Calibri"/>
                        <a:ea typeface="Calibri"/>
                        <a:cs typeface="Times New Roman"/>
                      </a:endParaRPr>
                    </a:p>
                  </a:txBody>
                  <a:tcPr marL="68585" marR="68585" marT="0" marB="0"/>
                </a:tc>
                <a:tc>
                  <a:txBody>
                    <a:bodyPr/>
                    <a:lstStyle/>
                    <a:p>
                      <a:pPr>
                        <a:lnSpc>
                          <a:spcPct val="115000"/>
                        </a:lnSpc>
                        <a:spcAft>
                          <a:spcPts val="0"/>
                        </a:spcAft>
                      </a:pPr>
                      <a:r>
                        <a:rPr lang="en-NZ" sz="2800" dirty="0">
                          <a:effectLst/>
                        </a:rPr>
                        <a:t>Common</a:t>
                      </a:r>
                      <a:endParaRPr lang="en-NZ" sz="2800" dirty="0">
                        <a:effectLst/>
                        <a:latin typeface="Calibri"/>
                        <a:ea typeface="Calibri"/>
                        <a:cs typeface="Times New Roman"/>
                      </a:endParaRPr>
                    </a:p>
                  </a:txBody>
                  <a:tcPr marL="68585" marR="68585" marT="0" marB="0"/>
                </a:tc>
              </a:tr>
            </a:tbl>
          </a:graphicData>
        </a:graphic>
      </p:graphicFrame>
      <p:sp>
        <p:nvSpPr>
          <p:cNvPr id="20533" name="Text Box 3"/>
          <p:cNvSpPr txBox="1">
            <a:spLocks noChangeArrowheads="1"/>
          </p:cNvSpPr>
          <p:nvPr/>
        </p:nvSpPr>
        <p:spPr bwMode="auto">
          <a:xfrm>
            <a:off x="1773238" y="6524625"/>
            <a:ext cx="42576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Winkenwerder &amp; Sawka.  </a:t>
            </a:r>
            <a:r>
              <a:rPr lang="en-US" altLang="en-US" sz="1200" u="sng">
                <a:latin typeface="Arial" panose="020B0604020202020204" pitchFamily="34" charset="0"/>
              </a:rPr>
              <a:t>Cecil’s Textbook of Medicine</a:t>
            </a:r>
            <a:r>
              <a:rPr lang="en-US" altLang="en-US" sz="1200">
                <a:latin typeface="Arial" panose="020B0604020202020204" pitchFamily="34" charset="0"/>
              </a:rPr>
              <a:t> 2007</a:t>
            </a:r>
          </a:p>
        </p:txBody>
      </p:sp>
      <p:sp>
        <p:nvSpPr>
          <p:cNvPr id="205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D28A00-C405-41A8-8A3A-A92EDDFEA92F}" type="slidenum">
              <a:rPr lang="en-NZ" altLang="en-US" sz="2400" smtClean="0">
                <a:solidFill>
                  <a:srgbClr val="898989"/>
                </a:solidFill>
              </a:rPr>
              <a:pPr>
                <a:spcBef>
                  <a:spcPct val="0"/>
                </a:spcBef>
                <a:buFontTx/>
                <a:buNone/>
              </a:pPr>
              <a:t>10</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NZ" altLang="en-US" b="1" dirty="0" smtClean="0"/>
              <a:t>Heat Exposure: USA farmworkers </a:t>
            </a:r>
            <a:r>
              <a:rPr lang="en-NZ" altLang="en-US" sz="3200" dirty="0" smtClean="0"/>
              <a:t>NCFH, March 2013 </a:t>
            </a:r>
            <a:endParaRPr lang="en-NZ" altLang="en-US" dirty="0" smtClean="0"/>
          </a:p>
        </p:txBody>
      </p:sp>
      <p:sp>
        <p:nvSpPr>
          <p:cNvPr id="21507" name="Content Placeholder 2"/>
          <p:cNvSpPr>
            <a:spLocks noGrp="1"/>
          </p:cNvSpPr>
          <p:nvPr>
            <p:ph idx="1"/>
          </p:nvPr>
        </p:nvSpPr>
        <p:spPr>
          <a:xfrm>
            <a:off x="457200" y="1600200"/>
            <a:ext cx="8362950" cy="5121275"/>
          </a:xfrm>
        </p:spPr>
        <p:txBody>
          <a:bodyPr/>
          <a:lstStyle/>
          <a:p>
            <a:pPr marL="0" indent="0">
              <a:buFont typeface="Arial" panose="020B0604020202020204" pitchFamily="34" charset="0"/>
              <a:buNone/>
            </a:pPr>
            <a:r>
              <a:rPr lang="en-NZ" altLang="en-US" smtClean="0"/>
              <a:t>Between 1993 and 2008, 423 workers in agricultural related industries died from heat exposure. 67% of those fatalities were workers employed in crop production sectors. </a:t>
            </a:r>
          </a:p>
          <a:p>
            <a:pPr marL="0" indent="0">
              <a:buFont typeface="Arial" panose="020B0604020202020204" pitchFamily="34" charset="0"/>
              <a:buNone/>
            </a:pPr>
            <a:r>
              <a:rPr lang="en-NZ" altLang="en-US" smtClean="0"/>
              <a:t>MMWR 2008.</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7FADE7-5622-4E77-8426-4E3A2F55699E}" type="slidenum">
              <a:rPr lang="en-NZ" altLang="en-US" sz="2400" smtClean="0">
                <a:solidFill>
                  <a:srgbClr val="898989"/>
                </a:solidFill>
              </a:rPr>
              <a:pPr>
                <a:spcBef>
                  <a:spcPct val="0"/>
                </a:spcBef>
                <a:buFontTx/>
                <a:buNone/>
              </a:pPr>
              <a:t>11</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325562"/>
          </a:xfrm>
        </p:spPr>
        <p:txBody>
          <a:bodyPr/>
          <a:lstStyle/>
          <a:p>
            <a:r>
              <a:rPr lang="en-NZ" altLang="en-US" b="1" dirty="0" smtClean="0"/>
              <a:t>Heat Exposure: USA farmworkers</a:t>
            </a:r>
            <a:br>
              <a:rPr lang="en-NZ" altLang="en-US" b="1" dirty="0" smtClean="0"/>
            </a:br>
            <a:r>
              <a:rPr lang="en-NZ" altLang="en-US" sz="3200" dirty="0" smtClean="0"/>
              <a:t>NCFH, March 2013 </a:t>
            </a:r>
            <a:endParaRPr lang="en-NZ" altLang="en-US" dirty="0" smtClean="0"/>
          </a:p>
        </p:txBody>
      </p:sp>
      <p:sp>
        <p:nvSpPr>
          <p:cNvPr id="23555" name="Content Placeholder 2"/>
          <p:cNvSpPr>
            <a:spLocks noGrp="1"/>
          </p:cNvSpPr>
          <p:nvPr>
            <p:ph idx="1"/>
          </p:nvPr>
        </p:nvSpPr>
        <p:spPr>
          <a:xfrm>
            <a:off x="457200" y="1600200"/>
            <a:ext cx="8686800" cy="2189163"/>
          </a:xfrm>
        </p:spPr>
        <p:txBody>
          <a:bodyPr/>
          <a:lstStyle/>
          <a:p>
            <a:pPr marL="0" indent="0">
              <a:buFont typeface="Arial" panose="020B0604020202020204" pitchFamily="34" charset="0"/>
              <a:buNone/>
            </a:pPr>
            <a:r>
              <a:rPr lang="en-NZ" altLang="en-US" smtClean="0"/>
              <a:t>A study of 300 farmworkers in North Carolina:</a:t>
            </a:r>
          </a:p>
          <a:p>
            <a:pPr marL="0" indent="0">
              <a:buFont typeface="Arial" panose="020B0604020202020204" pitchFamily="34" charset="0"/>
              <a:buNone/>
            </a:pPr>
            <a:r>
              <a:rPr lang="en-NZ" altLang="en-US" smtClean="0"/>
              <a:t>94% reported they had worked in extreme heat.</a:t>
            </a:r>
          </a:p>
          <a:p>
            <a:pPr marL="0" indent="0">
              <a:buFont typeface="Arial" panose="020B0604020202020204" pitchFamily="34" charset="0"/>
              <a:buNone/>
            </a:pPr>
            <a:r>
              <a:rPr lang="en-NZ" altLang="en-US" smtClean="0"/>
              <a:t>40% reported having had symptoms of heat illness.</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3CC1D4-89A6-4F48-BDF6-09EFCDF31390}" type="slidenum">
              <a:rPr lang="en-NZ" altLang="en-US" sz="2400" smtClean="0">
                <a:solidFill>
                  <a:srgbClr val="898989"/>
                </a:solidFill>
              </a:rPr>
              <a:pPr>
                <a:spcBef>
                  <a:spcPct val="0"/>
                </a:spcBef>
                <a:buFontTx/>
                <a:buNone/>
              </a:pPr>
              <a:t>12</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NZ" altLang="en-US" dirty="0" smtClean="0"/>
              <a:t>Heat Exposure: India</a:t>
            </a:r>
          </a:p>
        </p:txBody>
      </p:sp>
      <p:sp>
        <p:nvSpPr>
          <p:cNvPr id="25603" name="Content Placeholder 2"/>
          <p:cNvSpPr>
            <a:spLocks noGrp="1"/>
          </p:cNvSpPr>
          <p:nvPr>
            <p:ph idx="1"/>
          </p:nvPr>
        </p:nvSpPr>
        <p:spPr>
          <a:xfrm>
            <a:off x="250825" y="1600200"/>
            <a:ext cx="8893175" cy="3700463"/>
          </a:xfrm>
        </p:spPr>
        <p:txBody>
          <a:bodyPr/>
          <a:lstStyle/>
          <a:p>
            <a:pPr marL="0" indent="0">
              <a:buFont typeface="Arial" panose="020B0604020202020204" pitchFamily="34" charset="0"/>
              <a:buNone/>
            </a:pPr>
            <a:r>
              <a:rPr lang="en-NZ" altLang="en-US" smtClean="0"/>
              <a:t>In 1998 in Orissa (region in India) an unprecedented heat wave killed 2042 people. Though extensive awareness campaigns have largely reduced the number of casualties since 1998, still a good number of casualties are being reported each year.  Mostly  poor people, farmers and workers die from sunstroke. </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C464B4-B029-4C34-9926-0BD18FA4582E}" type="slidenum">
              <a:rPr lang="en-NZ" altLang="en-US" sz="2400" smtClean="0">
                <a:solidFill>
                  <a:srgbClr val="898989"/>
                </a:solidFill>
              </a:rPr>
              <a:pPr>
                <a:spcBef>
                  <a:spcPct val="0"/>
                </a:spcBef>
                <a:buFontTx/>
                <a:buNone/>
              </a:pPr>
              <a:t>13</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NZ" altLang="en-US" smtClean="0"/>
              <a:t>Workers, the Climate Canaries</a:t>
            </a:r>
          </a:p>
        </p:txBody>
      </p:sp>
      <p:sp>
        <p:nvSpPr>
          <p:cNvPr id="27651" name="Content Placeholder 2"/>
          <p:cNvSpPr>
            <a:spLocks noGrp="1"/>
          </p:cNvSpPr>
          <p:nvPr>
            <p:ph idx="1"/>
          </p:nvPr>
        </p:nvSpPr>
        <p:spPr>
          <a:xfrm>
            <a:off x="457200" y="1600200"/>
            <a:ext cx="8507413" cy="4756150"/>
          </a:xfrm>
        </p:spPr>
        <p:txBody>
          <a:bodyPr/>
          <a:lstStyle/>
          <a:p>
            <a:pPr marL="0" indent="0">
              <a:buFont typeface="Arial" panose="020B0604020202020204" pitchFamily="34" charset="0"/>
              <a:buNone/>
            </a:pPr>
            <a:r>
              <a:rPr lang="en-NZ" altLang="en-US" smtClean="0"/>
              <a:t>Editorial: American Journal of Public Health 2014</a:t>
            </a:r>
          </a:p>
          <a:p>
            <a:pPr marL="0" indent="0">
              <a:buFont typeface="Arial" panose="020B0604020202020204" pitchFamily="34" charset="0"/>
              <a:buNone/>
            </a:pPr>
            <a:r>
              <a:rPr lang="en-NZ" altLang="en-US" smtClean="0"/>
              <a:t>The current regulations are inadequate for protecting the most vulnerable workers such as farm workers and public employees.  Immigrant workers, workers on piece work pay, day by day labor schemes, without sick days, in remote work locations, with limited regulatory oversight, on low wages are heavily represented in occupations likely to be affected by climate change.</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955391-F1FE-450D-AFDA-1C66DE8B8A04}" type="slidenum">
              <a:rPr lang="en-NZ" altLang="en-US" sz="2400" smtClean="0">
                <a:solidFill>
                  <a:srgbClr val="898989"/>
                </a:solidFill>
              </a:rPr>
              <a:pPr>
                <a:spcBef>
                  <a:spcPct val="0"/>
                </a:spcBef>
                <a:buFontTx/>
                <a:buNone/>
              </a:pPr>
              <a:t>14</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Impact of heat on Rural Workers</a:t>
            </a:r>
          </a:p>
        </p:txBody>
      </p:sp>
      <p:sp>
        <p:nvSpPr>
          <p:cNvPr id="26627" name="Content Placeholder 2"/>
          <p:cNvSpPr>
            <a:spLocks noGrp="1"/>
          </p:cNvSpPr>
          <p:nvPr>
            <p:ph idx="1"/>
          </p:nvPr>
        </p:nvSpPr>
        <p:spPr>
          <a:xfrm>
            <a:off x="0" y="1417638"/>
            <a:ext cx="9144000" cy="5440362"/>
          </a:xfrm>
        </p:spPr>
        <p:txBody>
          <a:bodyPr/>
          <a:lstStyle/>
          <a:p>
            <a:r>
              <a:rPr lang="en-US" altLang="en-US" dirty="0" smtClean="0"/>
              <a:t>Considerable undercounting (</a:t>
            </a:r>
            <a:r>
              <a:rPr lang="en-US" altLang="en-US" dirty="0" err="1" smtClean="0"/>
              <a:t>Univ</a:t>
            </a:r>
            <a:r>
              <a:rPr lang="en-US" altLang="en-US" dirty="0" smtClean="0"/>
              <a:t> California study)</a:t>
            </a:r>
          </a:p>
          <a:p>
            <a:r>
              <a:rPr lang="en-US" altLang="en-US" dirty="0" smtClean="0"/>
              <a:t>Migrant workers in USA are at special risk on hot farm fields, as their rest periods cost them money</a:t>
            </a:r>
          </a:p>
          <a:p>
            <a:r>
              <a:rPr lang="en-US" altLang="en-US" dirty="0" smtClean="0"/>
              <a:t>In tropical countries the heat exposures and reluctance to rest are even worse</a:t>
            </a:r>
          </a:p>
          <a:p>
            <a:r>
              <a:rPr lang="en-US" altLang="en-US" dirty="0" smtClean="0"/>
              <a:t>This global health hazard will undermine efforts to reduce poverty.</a:t>
            </a:r>
          </a:p>
          <a:p>
            <a:pPr lvl="1"/>
            <a:r>
              <a:rPr lang="en-US" altLang="en-US" dirty="0" smtClean="0"/>
              <a:t>low &amp; middle income countries to loose 2-8% of GDP in 2030 from increasing workplace heat.  2012 DARA report</a:t>
            </a:r>
          </a:p>
          <a:p>
            <a:endParaRPr lang="en-US" altLang="en-US" dirty="0" smtClean="0"/>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D80AF0-1C81-4508-8D3F-2BD45F994BF2}" type="slidenum">
              <a:rPr lang="en-NZ" altLang="en-US" sz="2400" smtClean="0">
                <a:solidFill>
                  <a:srgbClr val="898989"/>
                </a:solidFill>
              </a:rPr>
              <a:pPr>
                <a:spcBef>
                  <a:spcPct val="0"/>
                </a:spcBef>
                <a:buFontTx/>
                <a:buNone/>
              </a:pPr>
              <a:t>15</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NZ" altLang="en-US" smtClean="0"/>
              <a:t>Get used to it?</a:t>
            </a:r>
          </a:p>
        </p:txBody>
      </p:sp>
      <p:sp>
        <p:nvSpPr>
          <p:cNvPr id="33795" name="Content Placeholder 2"/>
          <p:cNvSpPr>
            <a:spLocks noGrp="1"/>
          </p:cNvSpPr>
          <p:nvPr>
            <p:ph idx="1"/>
          </p:nvPr>
        </p:nvSpPr>
        <p:spPr>
          <a:xfrm>
            <a:off x="323850" y="4978400"/>
            <a:ext cx="8569325" cy="1816100"/>
          </a:xfrm>
        </p:spPr>
        <p:txBody>
          <a:bodyPr/>
          <a:lstStyle/>
          <a:p>
            <a:r>
              <a:rPr lang="en-NZ" altLang="en-US" dirty="0" smtClean="0"/>
              <a:t>Why might heat stress be an issue in Canada? or USA farmers?</a:t>
            </a:r>
          </a:p>
          <a:p>
            <a:r>
              <a:rPr lang="en-NZ" altLang="en-US" dirty="0" smtClean="0"/>
              <a:t>Acclimatised works only to a point!</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09613"/>
            <a:ext cx="59277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A77EC3-C5A8-4CC0-A05B-C3838AACCA9C}" type="slidenum">
              <a:rPr lang="en-NZ" altLang="en-US" sz="2400" smtClean="0">
                <a:solidFill>
                  <a:srgbClr val="898989"/>
                </a:solidFill>
              </a:rPr>
              <a:pPr>
                <a:spcBef>
                  <a:spcPct val="0"/>
                </a:spcBef>
                <a:buFontTx/>
                <a:buNone/>
              </a:pPr>
              <a:t>16</a:t>
            </a:fld>
            <a:endParaRPr lang="en-NZ" altLang="en-US" sz="2400" smtClean="0">
              <a:solidFill>
                <a:srgbClr val="898989"/>
              </a:solidFill>
            </a:endParaRPr>
          </a:p>
        </p:txBody>
      </p:sp>
      <p:sp>
        <p:nvSpPr>
          <p:cNvPr id="33798" name="Content Placeholder 2"/>
          <p:cNvSpPr txBox="1">
            <a:spLocks/>
          </p:cNvSpPr>
          <p:nvPr/>
        </p:nvSpPr>
        <p:spPr bwMode="auto">
          <a:xfrm>
            <a:off x="6013450" y="1843088"/>
            <a:ext cx="28797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000" b="1">
                <a:latin typeface="Times New Roman" panose="02020603050405020304" pitchFamily="18" charset="0"/>
                <a:cs typeface="Times New Roman" panose="02020603050405020304" pitchFamily="18" charset="0"/>
              </a:rPr>
              <a:t>Acclimatization: Change in core temperature with exercise to exhaustion over 10 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379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NZ" altLang="en-US" smtClean="0"/>
              <a:t>Important factors in heat stress</a:t>
            </a:r>
          </a:p>
        </p:txBody>
      </p:sp>
      <p:sp>
        <p:nvSpPr>
          <p:cNvPr id="33795" name="Content Placeholder 2"/>
          <p:cNvSpPr>
            <a:spLocks noGrp="1"/>
          </p:cNvSpPr>
          <p:nvPr>
            <p:ph idx="1"/>
          </p:nvPr>
        </p:nvSpPr>
        <p:spPr>
          <a:xfrm>
            <a:off x="457200" y="1600200"/>
            <a:ext cx="8229600" cy="5257800"/>
          </a:xfrm>
        </p:spPr>
        <p:txBody>
          <a:bodyPr/>
          <a:lstStyle/>
          <a:p>
            <a:pPr eaLnBrk="1" hangingPunct="1"/>
            <a:r>
              <a:rPr lang="en-NZ" altLang="en-US" smtClean="0"/>
              <a:t>Environmental:  </a:t>
            </a:r>
          </a:p>
          <a:p>
            <a:pPr lvl="1" eaLnBrk="1" hangingPunct="1"/>
            <a:r>
              <a:rPr lang="en-NZ" altLang="en-US" smtClean="0"/>
              <a:t>temperature, sun, wind, humidity</a:t>
            </a:r>
          </a:p>
          <a:p>
            <a:pPr eaLnBrk="1" hangingPunct="1"/>
            <a:endParaRPr lang="en-NZ" altLang="en-US" sz="800" smtClean="0"/>
          </a:p>
          <a:p>
            <a:pPr eaLnBrk="1" hangingPunct="1"/>
            <a:r>
              <a:rPr lang="en-NZ" altLang="en-US" smtClean="0"/>
              <a:t>Personal: </a:t>
            </a:r>
          </a:p>
          <a:p>
            <a:pPr lvl="1" eaLnBrk="1" hangingPunct="1"/>
            <a:r>
              <a:rPr lang="en-NZ" altLang="en-US" smtClean="0"/>
              <a:t>clothes, work intensity,  rest conditions, hydration level, acclimatisation</a:t>
            </a:r>
          </a:p>
          <a:p>
            <a:pPr eaLnBrk="1" hangingPunct="1"/>
            <a:endParaRPr lang="en-NZ" altLang="en-US" sz="800" smtClean="0"/>
          </a:p>
          <a:p>
            <a:pPr eaLnBrk="1" hangingPunct="1"/>
            <a:r>
              <a:rPr lang="en-NZ" altLang="en-US" smtClean="0"/>
              <a:t>Individual:  </a:t>
            </a:r>
          </a:p>
          <a:p>
            <a:pPr lvl="1" eaLnBrk="1" hangingPunct="1"/>
            <a:r>
              <a:rPr lang="en-NZ" altLang="en-US" smtClean="0"/>
              <a:t>age, health, ethnicity, obesity……..</a:t>
            </a:r>
          </a:p>
        </p:txBody>
      </p:sp>
      <p:sp>
        <p:nvSpPr>
          <p:cNvPr id="337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3DF283-314A-4227-89C3-B3F19FCA872E}" type="slidenum">
              <a:rPr lang="en-NZ" altLang="en-US" sz="2400" smtClean="0">
                <a:solidFill>
                  <a:srgbClr val="898989"/>
                </a:solidFill>
              </a:rPr>
              <a:pPr>
                <a:spcBef>
                  <a:spcPct val="0"/>
                </a:spcBef>
                <a:buFontTx/>
                <a:buNone/>
              </a:pPr>
              <a:t>17</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NZ" altLang="en-US" smtClean="0"/>
              <a:t>Temperature or Humidity?</a:t>
            </a:r>
          </a:p>
        </p:txBody>
      </p:sp>
      <p:sp>
        <p:nvSpPr>
          <p:cNvPr id="35843" name="Content Placeholder 2"/>
          <p:cNvSpPr>
            <a:spLocks noGrp="1"/>
          </p:cNvSpPr>
          <p:nvPr>
            <p:ph idx="1"/>
          </p:nvPr>
        </p:nvSpPr>
        <p:spPr>
          <a:xfrm>
            <a:off x="457200" y="1600200"/>
            <a:ext cx="8229600" cy="4756150"/>
          </a:xfrm>
        </p:spPr>
        <p:txBody>
          <a:bodyPr/>
          <a:lstStyle/>
          <a:p>
            <a:r>
              <a:rPr lang="en-NZ" altLang="en-US" smtClean="0"/>
              <a:t>Up to about 35C, ambient temperature plays a large role in losing excess body heat.</a:t>
            </a:r>
          </a:p>
          <a:p>
            <a:r>
              <a:rPr lang="en-NZ" altLang="en-US" smtClean="0"/>
              <a:t>Above 35C, humidity becomes all important.</a:t>
            </a:r>
          </a:p>
          <a:p>
            <a:r>
              <a:rPr lang="en-NZ" altLang="en-US" smtClean="0"/>
              <a:t>Low humidity: up to 1.5L fluid produced/hr which can then all evaporate to cool</a:t>
            </a:r>
          </a:p>
          <a:p>
            <a:r>
              <a:rPr lang="en-NZ" altLang="en-US" smtClean="0"/>
              <a:t>High humidity: water still lost (dripping from body) but less evaporation so less cooling.</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10ABD3-F7EE-44C6-BCEC-A636CCB648A5}" type="slidenum">
              <a:rPr lang="en-NZ" altLang="en-US" sz="2400" smtClean="0">
                <a:solidFill>
                  <a:srgbClr val="898989"/>
                </a:solidFill>
              </a:rPr>
              <a:pPr>
                <a:spcBef>
                  <a:spcPct val="0"/>
                </a:spcBef>
                <a:buFontTx/>
                <a:buNone/>
              </a:pPr>
              <a:t>18</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NZ" altLang="en-US" smtClean="0"/>
              <a:t>Evaporation of sweat</a:t>
            </a:r>
          </a:p>
        </p:txBody>
      </p:sp>
      <p:sp>
        <p:nvSpPr>
          <p:cNvPr id="27651" name="Content Placeholder 2"/>
          <p:cNvSpPr>
            <a:spLocks noGrp="1"/>
          </p:cNvSpPr>
          <p:nvPr>
            <p:ph idx="1"/>
          </p:nvPr>
        </p:nvSpPr>
        <p:spPr>
          <a:xfrm>
            <a:off x="457200" y="1600200"/>
            <a:ext cx="8229600" cy="4924425"/>
          </a:xfrm>
        </p:spPr>
        <p:txBody>
          <a:bodyPr/>
          <a:lstStyle/>
          <a:p>
            <a:pPr>
              <a:defRPr/>
            </a:pPr>
            <a:r>
              <a:rPr lang="en-NZ" altLang="en-US" dirty="0" smtClean="0"/>
              <a:t>At 37C and 30% RH and some wind (apparent wind) the body can lose up to 600W of heat by evaporation alone.</a:t>
            </a:r>
          </a:p>
          <a:p>
            <a:pPr>
              <a:defRPr/>
            </a:pPr>
            <a:endParaRPr lang="en-NZ" altLang="en-US" dirty="0" smtClean="0"/>
          </a:p>
          <a:p>
            <a:pPr>
              <a:defRPr/>
            </a:pPr>
            <a:r>
              <a:rPr lang="en-NZ" altLang="en-US" dirty="0" smtClean="0"/>
              <a:t>This reduces to 160W at 80% humidity</a:t>
            </a:r>
          </a:p>
          <a:p>
            <a:pPr marL="0" indent="0">
              <a:buFont typeface="Arial" panose="020B0604020202020204" pitchFamily="34" charset="0"/>
              <a:buNone/>
              <a:defRPr/>
            </a:pPr>
            <a:endParaRPr lang="en-NZ" altLang="en-US" dirty="0" smtClean="0"/>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3BC86E-DABD-4D91-AF8D-2E8BE2FA81FB}" type="slidenum">
              <a:rPr lang="en-NZ" altLang="en-US" sz="2400" smtClean="0">
                <a:solidFill>
                  <a:srgbClr val="898989"/>
                </a:solidFill>
              </a:rPr>
              <a:pPr>
                <a:spcBef>
                  <a:spcPct val="0"/>
                </a:spcBef>
                <a:buFontTx/>
                <a:buNone/>
              </a:pPr>
              <a:t>19</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641475"/>
          </a:xfrm>
        </p:spPr>
        <p:txBody>
          <a:bodyPr/>
          <a:lstStyle/>
          <a:p>
            <a:r>
              <a:rPr lang="en-NZ" altLang="en-US" sz="4000" smtClean="0"/>
              <a:t>High Occupational Temperature: Health and Productivity Suppression</a:t>
            </a:r>
          </a:p>
        </p:txBody>
      </p:sp>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75C508-9C40-461D-A120-463189A3431D}" type="slidenum">
              <a:rPr lang="en-NZ" altLang="en-US" sz="2400" smtClean="0">
                <a:solidFill>
                  <a:srgbClr val="898989"/>
                </a:solidFill>
              </a:rPr>
              <a:pPr>
                <a:spcBef>
                  <a:spcPct val="0"/>
                </a:spcBef>
                <a:buFontTx/>
                <a:buNone/>
              </a:pPr>
              <a:t>2</a:t>
            </a:fld>
            <a:endParaRPr lang="en-NZ" altLang="en-US" sz="2400" smtClean="0">
              <a:solidFill>
                <a:srgbClr val="898989"/>
              </a:solidFill>
            </a:endParaRPr>
          </a:p>
        </p:txBody>
      </p:sp>
      <p:pic>
        <p:nvPicPr>
          <p:cNvPr id="4100"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1960563"/>
            <a:ext cx="913606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3141663"/>
            <a:ext cx="8415338"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ChangeArrowheads="1"/>
          </p:cNvSpPr>
          <p:nvPr/>
        </p:nvSpPr>
        <p:spPr bwMode="auto">
          <a:xfrm>
            <a:off x="457200" y="1270000"/>
            <a:ext cx="85074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a:t>Heat gained from work = Heat lost to environment</a:t>
            </a:r>
          </a:p>
          <a:p>
            <a:pPr eaLnBrk="1" hangingPunct="1">
              <a:spcBef>
                <a:spcPct val="0"/>
              </a:spcBef>
              <a:buFontTx/>
              <a:buNone/>
            </a:pPr>
            <a:r>
              <a:rPr lang="en-NZ" altLang="en-US"/>
              <a:t>Core temperature remains constant</a:t>
            </a:r>
          </a:p>
        </p:txBody>
      </p:sp>
      <p:sp>
        <p:nvSpPr>
          <p:cNvPr id="39940" name="Title 1"/>
          <p:cNvSpPr>
            <a:spLocks noGrp="1"/>
          </p:cNvSpPr>
          <p:nvPr>
            <p:ph type="title"/>
          </p:nvPr>
        </p:nvSpPr>
        <p:spPr>
          <a:xfrm>
            <a:off x="457200" y="115888"/>
            <a:ext cx="8229600" cy="1052512"/>
          </a:xfrm>
        </p:spPr>
        <p:txBody>
          <a:bodyPr/>
          <a:lstStyle/>
          <a:p>
            <a:pPr eaLnBrk="1" hangingPunct="1"/>
            <a:r>
              <a:rPr lang="en-NZ" altLang="en-US" smtClean="0"/>
              <a:t>Compensable Heat Strain</a:t>
            </a:r>
          </a:p>
        </p:txBody>
      </p:sp>
      <p:cxnSp>
        <p:nvCxnSpPr>
          <p:cNvPr id="6" name="Straight Arrow Connector 5"/>
          <p:cNvCxnSpPr/>
          <p:nvPr/>
        </p:nvCxnSpPr>
        <p:spPr>
          <a:xfrm>
            <a:off x="3059113" y="2276475"/>
            <a:ext cx="217487" cy="26654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9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77AEED-17F9-4CAA-BF8A-31D661803AD9}" type="slidenum">
              <a:rPr lang="en-NZ" altLang="en-US" sz="2400" smtClean="0">
                <a:solidFill>
                  <a:srgbClr val="898989"/>
                </a:solidFill>
              </a:rPr>
              <a:pPr>
                <a:spcBef>
                  <a:spcPct val="0"/>
                </a:spcBef>
                <a:buFontTx/>
                <a:buNone/>
              </a:pPr>
              <a:t>20</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3141663"/>
            <a:ext cx="8415338"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ChangeArrowheads="1"/>
          </p:cNvSpPr>
          <p:nvPr/>
        </p:nvSpPr>
        <p:spPr bwMode="auto">
          <a:xfrm>
            <a:off x="457200" y="1270000"/>
            <a:ext cx="8507413"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NZ" altLang="en-US" dirty="0" smtClean="0">
                <a:solidFill>
                  <a:schemeClr val="bg1">
                    <a:lumMod val="65000"/>
                  </a:schemeClr>
                </a:solidFill>
              </a:rPr>
              <a:t>Heat gained from work = Heat lost to environment</a:t>
            </a:r>
          </a:p>
          <a:p>
            <a:pPr eaLnBrk="1" hangingPunct="1">
              <a:spcBef>
                <a:spcPct val="0"/>
              </a:spcBef>
              <a:buFontTx/>
              <a:buNone/>
              <a:defRPr/>
            </a:pPr>
            <a:r>
              <a:rPr lang="en-NZ" altLang="en-US" dirty="0" smtClean="0">
                <a:solidFill>
                  <a:schemeClr val="bg1">
                    <a:lumMod val="65000"/>
                  </a:schemeClr>
                </a:solidFill>
              </a:rPr>
              <a:t>Core temperature remains constant</a:t>
            </a:r>
          </a:p>
          <a:p>
            <a:pPr eaLnBrk="1" hangingPunct="1">
              <a:spcBef>
                <a:spcPct val="0"/>
              </a:spcBef>
              <a:buFontTx/>
              <a:buNone/>
              <a:defRPr/>
            </a:pPr>
            <a:r>
              <a:rPr lang="en-NZ" altLang="en-US" dirty="0" smtClean="0"/>
              <a:t>Heat gained = Heat lost + stored heat</a:t>
            </a:r>
          </a:p>
          <a:p>
            <a:pPr eaLnBrk="1" hangingPunct="1">
              <a:spcBef>
                <a:spcPct val="0"/>
              </a:spcBef>
              <a:buFontTx/>
              <a:buNone/>
              <a:defRPr/>
            </a:pPr>
            <a:r>
              <a:rPr lang="en-NZ" altLang="en-US" dirty="0" smtClean="0"/>
              <a:t>Stored heat leads to rise in body temperature</a:t>
            </a:r>
          </a:p>
          <a:p>
            <a:pPr eaLnBrk="1" hangingPunct="1">
              <a:spcBef>
                <a:spcPct val="0"/>
              </a:spcBef>
              <a:buFontTx/>
              <a:buNone/>
              <a:defRPr/>
            </a:pPr>
            <a:endParaRPr lang="en-NZ" altLang="en-US" sz="1800" dirty="0" smtClean="0"/>
          </a:p>
        </p:txBody>
      </p:sp>
      <p:sp>
        <p:nvSpPr>
          <p:cNvPr id="41988" name="Title 1"/>
          <p:cNvSpPr>
            <a:spLocks noGrp="1"/>
          </p:cNvSpPr>
          <p:nvPr>
            <p:ph type="title"/>
          </p:nvPr>
        </p:nvSpPr>
        <p:spPr>
          <a:xfrm>
            <a:off x="457200" y="115888"/>
            <a:ext cx="8229600" cy="1052512"/>
          </a:xfrm>
        </p:spPr>
        <p:txBody>
          <a:bodyPr/>
          <a:lstStyle/>
          <a:p>
            <a:pPr eaLnBrk="1" hangingPunct="1"/>
            <a:r>
              <a:rPr lang="en-NZ" altLang="en-US" smtClean="0"/>
              <a:t>Uncompensable Heat Strain</a:t>
            </a:r>
          </a:p>
        </p:txBody>
      </p:sp>
      <p:sp>
        <p:nvSpPr>
          <p:cNvPr id="4198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767E37-D4EF-467B-8612-6C2D742DF7ED}" type="slidenum">
              <a:rPr lang="en-NZ" altLang="en-US" sz="2400" smtClean="0">
                <a:solidFill>
                  <a:srgbClr val="898989"/>
                </a:solidFill>
              </a:rPr>
              <a:pPr>
                <a:spcBef>
                  <a:spcPct val="0"/>
                </a:spcBef>
                <a:buFontTx/>
                <a:buNone/>
              </a:pPr>
              <a:t>21</a:t>
            </a:fld>
            <a:endParaRPr lang="en-NZ" altLang="en-US" sz="2400" smtClean="0">
              <a:solidFill>
                <a:srgbClr val="898989"/>
              </a:solidFill>
            </a:endParaRPr>
          </a:p>
        </p:txBody>
      </p:sp>
      <p:cxnSp>
        <p:nvCxnSpPr>
          <p:cNvPr id="10" name="Straight Arrow Connector 9"/>
          <p:cNvCxnSpPr/>
          <p:nvPr/>
        </p:nvCxnSpPr>
        <p:spPr>
          <a:xfrm>
            <a:off x="5580063" y="3284538"/>
            <a:ext cx="973137" cy="9382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NZ" altLang="en-US" smtClean="0"/>
              <a:t>What about stored heat?</a:t>
            </a:r>
          </a:p>
        </p:txBody>
      </p:sp>
      <p:sp>
        <p:nvSpPr>
          <p:cNvPr id="40963" name="Content Placeholder 2"/>
          <p:cNvSpPr>
            <a:spLocks noGrp="1"/>
          </p:cNvSpPr>
          <p:nvPr>
            <p:ph idx="1"/>
          </p:nvPr>
        </p:nvSpPr>
        <p:spPr>
          <a:xfrm>
            <a:off x="457200" y="1600200"/>
            <a:ext cx="8435975" cy="5257800"/>
          </a:xfrm>
        </p:spPr>
        <p:txBody>
          <a:bodyPr/>
          <a:lstStyle/>
          <a:p>
            <a:r>
              <a:rPr lang="en-NZ" altLang="en-US" smtClean="0"/>
              <a:t>Heat NOT able to be lost to environment leads to increase in body temperature.</a:t>
            </a:r>
          </a:p>
          <a:p>
            <a:r>
              <a:rPr lang="en-NZ" altLang="en-US" smtClean="0"/>
              <a:t>Temperature increase can be calculated from person’s specific heat and mass.</a:t>
            </a:r>
          </a:p>
          <a:p>
            <a:endParaRPr lang="en-NZ" altLang="en-US" sz="1200" smtClean="0"/>
          </a:p>
          <a:p>
            <a:r>
              <a:rPr lang="en-NZ" altLang="en-US" smtClean="0"/>
              <a:t>For an 80 kg male doing heavy (400W) work @ 37C and 80% RH, what is his core temperature after 1 hour?</a:t>
            </a:r>
          </a:p>
          <a:p>
            <a:r>
              <a:rPr lang="en-NZ" altLang="en-US" smtClean="0"/>
              <a:t>37C </a:t>
            </a:r>
            <a:r>
              <a:rPr lang="en-NZ" altLang="en-US" smtClean="0">
                <a:sym typeface="Wingdings" panose="05000000000000000000" pitchFamily="2" charset="2"/>
              </a:rPr>
              <a:t> 38C  39C  40C  40.4C</a:t>
            </a:r>
            <a:endParaRPr lang="en-NZ" altLang="en-US" smtClean="0"/>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383F86-FF6A-4A72-8231-8714F5EB5C27}" type="slidenum">
              <a:rPr lang="en-NZ" altLang="en-US" sz="2400" smtClean="0">
                <a:solidFill>
                  <a:srgbClr val="898989"/>
                </a:solidFill>
              </a:rPr>
              <a:pPr>
                <a:spcBef>
                  <a:spcPct val="0"/>
                </a:spcBef>
                <a:buFontTx/>
                <a:buNone/>
              </a:pPr>
              <a:t>22</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NZ" altLang="en-US" smtClean="0"/>
              <a:t>Preventing heat stress in workers</a:t>
            </a:r>
          </a:p>
        </p:txBody>
      </p:sp>
      <p:sp>
        <p:nvSpPr>
          <p:cNvPr id="41987" name="Content Placeholder 2"/>
          <p:cNvSpPr>
            <a:spLocks noGrp="1"/>
          </p:cNvSpPr>
          <p:nvPr>
            <p:ph idx="1"/>
          </p:nvPr>
        </p:nvSpPr>
        <p:spPr/>
        <p:txBody>
          <a:bodyPr/>
          <a:lstStyle/>
          <a:p>
            <a:r>
              <a:rPr lang="en-NZ" altLang="en-US" smtClean="0"/>
              <a:t>Best way to reduce heat stress is reduce the work you do!!</a:t>
            </a:r>
          </a:p>
          <a:p>
            <a:r>
              <a:rPr lang="en-NZ" altLang="en-US" smtClean="0"/>
              <a:t>Have limits (ISO standards)</a:t>
            </a:r>
          </a:p>
          <a:p>
            <a:r>
              <a:rPr lang="en-NZ" altLang="en-US" smtClean="0"/>
              <a:t>Self pace so person naturally works less hard when it gets hotter.</a:t>
            </a:r>
          </a:p>
          <a:p>
            <a:endParaRPr lang="en-NZ" altLang="en-US" smtClean="0"/>
          </a:p>
          <a:p>
            <a:r>
              <a:rPr lang="en-NZ" altLang="en-US" smtClean="0"/>
              <a:t>Down side: less work gets done (safely)</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12A3D3-CABD-4BD6-9ED3-66898B8C5B90}" type="slidenum">
              <a:rPr lang="en-NZ" altLang="en-US" sz="2400" smtClean="0">
                <a:solidFill>
                  <a:srgbClr val="898989"/>
                </a:solidFill>
              </a:rPr>
              <a:pPr>
                <a:spcBef>
                  <a:spcPct val="0"/>
                </a:spcBef>
                <a:buFontTx/>
                <a:buNone/>
              </a:pPr>
              <a:t>23</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NZ" altLang="en-US" smtClean="0"/>
              <a:t>How do you know to self pace?</a:t>
            </a:r>
          </a:p>
        </p:txBody>
      </p:sp>
      <p:sp>
        <p:nvSpPr>
          <p:cNvPr id="43011" name="Content Placeholder 2"/>
          <p:cNvSpPr>
            <a:spLocks noGrp="1"/>
          </p:cNvSpPr>
          <p:nvPr>
            <p:ph idx="1"/>
          </p:nvPr>
        </p:nvSpPr>
        <p:spPr>
          <a:xfrm>
            <a:off x="323850" y="1600200"/>
            <a:ext cx="8820150" cy="5257800"/>
          </a:xfrm>
        </p:spPr>
        <p:txBody>
          <a:bodyPr/>
          <a:lstStyle/>
          <a:p>
            <a:pPr eaLnBrk="1" hangingPunct="1"/>
            <a:r>
              <a:rPr lang="en-NZ" altLang="en-US" smtClean="0"/>
              <a:t>Strong drivers NOT to self pace</a:t>
            </a:r>
          </a:p>
          <a:p>
            <a:pPr eaLnBrk="1" hangingPunct="1"/>
            <a:r>
              <a:rPr lang="en-NZ" altLang="en-US" smtClean="0"/>
              <a:t>Can you sense wind, sun, temperature, humidity?</a:t>
            </a:r>
          </a:p>
          <a:p>
            <a:pPr eaLnBrk="1" hangingPunct="1"/>
            <a:r>
              <a:rPr lang="en-NZ" altLang="en-US" smtClean="0"/>
              <a:t>sensitive, sensitive, less sensitive, insensitive</a:t>
            </a:r>
          </a:p>
          <a:p>
            <a:pPr eaLnBrk="1" hangingPunct="1"/>
            <a:r>
              <a:rPr lang="en-NZ" altLang="en-US" smtClean="0"/>
              <a:t>Best way to sense humidity? </a:t>
            </a:r>
          </a:p>
          <a:p>
            <a:pPr eaLnBrk="1" hangingPunct="1"/>
            <a:r>
              <a:rPr lang="en-NZ" altLang="en-US" smtClean="0"/>
              <a:t>                     is the person wet?</a:t>
            </a:r>
          </a:p>
          <a:p>
            <a:pPr eaLnBrk="1" hangingPunct="1"/>
            <a:r>
              <a:rPr lang="en-NZ" altLang="en-US" b="1" smtClean="0">
                <a:solidFill>
                  <a:srgbClr val="FF0000"/>
                </a:solidFill>
              </a:rPr>
              <a:t>Any wet clothes or skin is a potential problem</a:t>
            </a:r>
          </a:p>
          <a:p>
            <a:pPr eaLnBrk="1" hangingPunct="1"/>
            <a:r>
              <a:rPr lang="en-NZ" altLang="en-US" smtClean="0"/>
              <a:t>Above 35C if no evaporation = no heat loss</a:t>
            </a:r>
          </a:p>
          <a:p>
            <a:pPr eaLnBrk="1" hangingPunct="1"/>
            <a:r>
              <a:rPr lang="en-NZ" altLang="en-US" smtClean="0"/>
              <a:t>Need a heat stress measure.</a:t>
            </a:r>
          </a:p>
        </p:txBody>
      </p:sp>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3E945E-7E52-453A-86B5-ED11BA9C234C}" type="slidenum">
              <a:rPr lang="en-NZ" altLang="en-US" sz="2400" smtClean="0">
                <a:solidFill>
                  <a:srgbClr val="898989"/>
                </a:solidFill>
              </a:rPr>
              <a:pPr>
                <a:spcBef>
                  <a:spcPct val="0"/>
                </a:spcBef>
                <a:buFontTx/>
                <a:buNone/>
              </a:pPr>
              <a:t>24</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NZ" altLang="en-US" smtClean="0"/>
              <a:t>Heat stress indexes</a:t>
            </a:r>
          </a:p>
        </p:txBody>
      </p:sp>
      <p:sp>
        <p:nvSpPr>
          <p:cNvPr id="45059" name="Content Placeholder 2"/>
          <p:cNvSpPr>
            <a:spLocks noGrp="1"/>
          </p:cNvSpPr>
          <p:nvPr>
            <p:ph idx="1"/>
          </p:nvPr>
        </p:nvSpPr>
        <p:spPr/>
        <p:txBody>
          <a:bodyPr/>
          <a:lstStyle/>
          <a:p>
            <a:r>
              <a:rPr lang="en-NZ" altLang="en-US" smtClean="0"/>
              <a:t>Dozens of heat stress indexes</a:t>
            </a:r>
          </a:p>
          <a:p>
            <a:r>
              <a:rPr lang="en-NZ" altLang="en-US" smtClean="0"/>
              <a:t>Combine environmental factors with some personal factors to give a measure of total heat stress.</a:t>
            </a:r>
          </a:p>
          <a:p>
            <a:r>
              <a:rPr lang="en-NZ" altLang="en-US" smtClean="0"/>
              <a:t>They are never going to be correct because you are reducing a multidimensional effect to a one dimensional parameter</a:t>
            </a:r>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237DC7-D3AC-4714-82CF-0AF0BFED4BE7}" type="slidenum">
              <a:rPr lang="en-NZ" altLang="en-US" sz="2400" smtClean="0">
                <a:solidFill>
                  <a:srgbClr val="898989"/>
                </a:solidFill>
              </a:rPr>
              <a:pPr>
                <a:spcBef>
                  <a:spcPct val="0"/>
                </a:spcBef>
                <a:buFontTx/>
                <a:buNone/>
              </a:pPr>
              <a:t>25</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NZ" altLang="en-US" smtClean="0"/>
              <a:t>Measurement of Heat Stress</a:t>
            </a:r>
          </a:p>
        </p:txBody>
      </p:sp>
      <p:sp>
        <p:nvSpPr>
          <p:cNvPr id="3" name="Content Placeholder 2"/>
          <p:cNvSpPr>
            <a:spLocks noGrp="1"/>
          </p:cNvSpPr>
          <p:nvPr>
            <p:ph idx="1"/>
          </p:nvPr>
        </p:nvSpPr>
        <p:spPr>
          <a:xfrm>
            <a:off x="395288" y="1412875"/>
            <a:ext cx="8497887" cy="4943475"/>
          </a:xfrm>
        </p:spPr>
        <p:txBody>
          <a:bodyPr/>
          <a:lstStyle/>
          <a:p>
            <a:r>
              <a:rPr lang="en-NZ" altLang="en-US" smtClean="0"/>
              <a:t>Environmental only:</a:t>
            </a:r>
          </a:p>
          <a:p>
            <a:pPr lvl="1"/>
            <a:r>
              <a:rPr lang="en-NZ" altLang="en-US" smtClean="0"/>
              <a:t>Indoors: Humidex, Heat Index (no sun or wind)</a:t>
            </a:r>
          </a:p>
          <a:p>
            <a:pPr lvl="1"/>
            <a:r>
              <a:rPr lang="en-NZ" altLang="en-US" smtClean="0"/>
              <a:t>Indoors/Outdoors: WBGT (work &amp; clothes as extras)</a:t>
            </a:r>
          </a:p>
          <a:p>
            <a:r>
              <a:rPr lang="en-NZ" altLang="en-US" smtClean="0"/>
              <a:t>Environmental </a:t>
            </a:r>
            <a:r>
              <a:rPr lang="en-NZ" altLang="en-US" b="1" smtClean="0"/>
              <a:t>and</a:t>
            </a:r>
            <a:r>
              <a:rPr lang="en-NZ" altLang="en-US" smtClean="0"/>
              <a:t> personal:</a:t>
            </a:r>
          </a:p>
          <a:p>
            <a:pPr lvl="1"/>
            <a:r>
              <a:rPr lang="en-NZ" altLang="en-US" smtClean="0"/>
              <a:t>UTCI, ET*, include work and clothes in calculation</a:t>
            </a:r>
          </a:p>
          <a:p>
            <a:pPr lvl="1"/>
            <a:r>
              <a:rPr lang="en-NZ" altLang="en-US" smtClean="0"/>
              <a:t>Large individual differences like health, ethnicity, obesity, genetics are not included!</a:t>
            </a:r>
          </a:p>
          <a:p>
            <a:r>
              <a:rPr lang="en-NZ" altLang="en-US" smtClean="0"/>
              <a:t>Advantage of WBGT: more flexible</a:t>
            </a:r>
          </a:p>
          <a:p>
            <a:r>
              <a:rPr lang="en-NZ" altLang="en-US" smtClean="0"/>
              <a:t>Advantage of  UTCI:  more rational</a:t>
            </a:r>
          </a:p>
        </p:txBody>
      </p:sp>
      <p:sp>
        <p:nvSpPr>
          <p:cNvPr id="4915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8FB2D8-BF12-4057-886B-C9352E60B664}" type="slidenum">
              <a:rPr lang="en-NZ" altLang="en-US" sz="2400" smtClean="0">
                <a:solidFill>
                  <a:srgbClr val="898989"/>
                </a:solidFill>
              </a:rPr>
              <a:pPr>
                <a:spcBef>
                  <a:spcPct val="0"/>
                </a:spcBef>
                <a:buFontTx/>
                <a:buNone/>
              </a:pPr>
              <a:t>26</a:t>
            </a:fld>
            <a:endParaRPr lang="en-NZ" altLang="en-US" sz="2400" smtClean="0">
              <a:solidFill>
                <a:srgbClr val="898989"/>
              </a:solidFill>
            </a:endParaRPr>
          </a:p>
        </p:txBody>
      </p:sp>
      <p:pic>
        <p:nvPicPr>
          <p:cNvPr id="6" name="Picture 5" descr="159-54-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538" y="0"/>
            <a:ext cx="2184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NZ" altLang="en-US" smtClean="0"/>
              <a:t>All models can be interlinked</a:t>
            </a:r>
          </a:p>
        </p:txBody>
      </p:sp>
      <p:sp>
        <p:nvSpPr>
          <p:cNvPr id="5017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57217E-EBB3-4B68-A98B-6C103EBCE296}" type="slidenum">
              <a:rPr lang="en-NZ" altLang="en-US" sz="2400" smtClean="0">
                <a:solidFill>
                  <a:srgbClr val="898989"/>
                </a:solidFill>
              </a:rPr>
              <a:pPr>
                <a:spcBef>
                  <a:spcPct val="0"/>
                </a:spcBef>
                <a:buFontTx/>
                <a:buNone/>
              </a:pPr>
              <a:t>27</a:t>
            </a:fld>
            <a:endParaRPr lang="en-NZ" altLang="en-US" sz="2400" smtClean="0">
              <a:solidFill>
                <a:srgbClr val="898989"/>
              </a:solidFill>
            </a:endParaRPr>
          </a:p>
        </p:txBody>
      </p:sp>
      <p:pic>
        <p:nvPicPr>
          <p:cNvPr id="50180"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70025"/>
            <a:ext cx="5881688"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Content Placeholder 2"/>
          <p:cNvSpPr>
            <a:spLocks noGrp="1"/>
          </p:cNvSpPr>
          <p:nvPr>
            <p:ph idx="1"/>
          </p:nvPr>
        </p:nvSpPr>
        <p:spPr>
          <a:xfrm>
            <a:off x="5881688" y="3789363"/>
            <a:ext cx="3262312" cy="3068637"/>
          </a:xfrm>
        </p:spPr>
        <p:txBody>
          <a:bodyPr/>
          <a:lstStyle/>
          <a:p>
            <a:pPr marL="0" indent="0">
              <a:buFont typeface="Arial" panose="020B0604020202020204" pitchFamily="34" charset="0"/>
              <a:buNone/>
            </a:pPr>
            <a:r>
              <a:rPr lang="en-NZ" altLang="en-US" sz="2400" smtClean="0"/>
              <a:t>Lemke B, Kjellstrom T </a:t>
            </a:r>
            <a:r>
              <a:rPr lang="en-NZ" altLang="en-US" sz="2400" b="1" smtClean="0"/>
              <a:t>Calculating workplace WBGT from meteoro-logical data: a tool for climate change assessment. </a:t>
            </a:r>
            <a:r>
              <a:rPr lang="en-NZ" altLang="en-US" sz="2400" smtClean="0"/>
              <a:t>Ind. Health. 2012;50(4):267-78. </a:t>
            </a:r>
            <a:endParaRPr lang="en-NZ" altLang="en-US" sz="24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NZ" altLang="en-US" smtClean="0"/>
              <a:t>All models can be compared</a:t>
            </a:r>
          </a:p>
        </p:txBody>
      </p:sp>
      <p:sp>
        <p:nvSpPr>
          <p:cNvPr id="51203" name="Content Placeholder 2"/>
          <p:cNvSpPr>
            <a:spLocks noGrp="1"/>
          </p:cNvSpPr>
          <p:nvPr>
            <p:ph idx="1"/>
          </p:nvPr>
        </p:nvSpPr>
        <p:spPr>
          <a:xfrm>
            <a:off x="457200" y="1600200"/>
            <a:ext cx="8229600" cy="604838"/>
          </a:xfrm>
        </p:spPr>
        <p:txBody>
          <a:bodyPr/>
          <a:lstStyle/>
          <a:p>
            <a:r>
              <a:rPr lang="en-NZ" altLang="en-US" smtClean="0"/>
              <a:t>HI better related to UTCI</a:t>
            </a: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94A4B0-A5B6-4675-A6D4-7DC572706888}" type="slidenum">
              <a:rPr lang="en-NZ" altLang="en-US" sz="2400" smtClean="0">
                <a:solidFill>
                  <a:srgbClr val="898989"/>
                </a:solidFill>
              </a:rPr>
              <a:pPr>
                <a:spcBef>
                  <a:spcPct val="0"/>
                </a:spcBef>
                <a:buFontTx/>
                <a:buNone/>
              </a:pPr>
              <a:t>28</a:t>
            </a:fld>
            <a:endParaRPr lang="en-NZ" altLang="en-US" sz="2400" smtClean="0">
              <a:solidFill>
                <a:srgbClr val="898989"/>
              </a:solidFill>
            </a:endParaRPr>
          </a:p>
        </p:txBody>
      </p:sp>
      <p:pic>
        <p:nvPicPr>
          <p:cNvPr id="5120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47925"/>
            <a:ext cx="4572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447925"/>
            <a:ext cx="4600575"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NZ" altLang="en-US" smtClean="0"/>
              <a:t>All models can be compared</a:t>
            </a:r>
          </a:p>
        </p:txBody>
      </p:sp>
      <p:sp>
        <p:nvSpPr>
          <p:cNvPr id="52227" name="Content Placeholder 2"/>
          <p:cNvSpPr>
            <a:spLocks noGrp="1"/>
          </p:cNvSpPr>
          <p:nvPr>
            <p:ph idx="1"/>
          </p:nvPr>
        </p:nvSpPr>
        <p:spPr>
          <a:xfrm>
            <a:off x="611188" y="1284288"/>
            <a:ext cx="8229600" cy="676275"/>
          </a:xfrm>
        </p:spPr>
        <p:txBody>
          <a:bodyPr/>
          <a:lstStyle/>
          <a:p>
            <a:r>
              <a:rPr lang="en-NZ" altLang="en-US" smtClean="0"/>
              <a:t>Humidex related to WBGT @ 300W work</a:t>
            </a: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2CD952-F06E-447A-9B0D-8FB4073AC401}" type="slidenum">
              <a:rPr lang="en-NZ" altLang="en-US" sz="2400" smtClean="0">
                <a:solidFill>
                  <a:srgbClr val="898989"/>
                </a:solidFill>
              </a:rPr>
              <a:pPr>
                <a:spcBef>
                  <a:spcPct val="0"/>
                </a:spcBef>
                <a:buFontTx/>
                <a:buNone/>
              </a:pPr>
              <a:t>29</a:t>
            </a:fld>
            <a:endParaRPr lang="en-NZ" altLang="en-US" sz="2400" smtClean="0">
              <a:solidFill>
                <a:srgbClr val="898989"/>
              </a:solidFill>
            </a:endParaRPr>
          </a:p>
        </p:txBody>
      </p:sp>
      <p:pic>
        <p:nvPicPr>
          <p:cNvPr id="52229"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988" y="1762125"/>
            <a:ext cx="6729412"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6088" y="115888"/>
            <a:ext cx="8229600" cy="1143000"/>
          </a:xfrm>
        </p:spPr>
        <p:txBody>
          <a:bodyPr/>
          <a:lstStyle/>
          <a:p>
            <a:r>
              <a:rPr lang="en-NZ" altLang="en-US" smtClean="0"/>
              <a:t>Heat is a big killer</a:t>
            </a:r>
          </a:p>
        </p:txBody>
      </p:sp>
      <p:graphicFrame>
        <p:nvGraphicFramePr>
          <p:cNvPr id="2" name="Content Placeholder 1"/>
          <p:cNvGraphicFramePr>
            <a:graphicFrameLocks noGrp="1"/>
          </p:cNvGraphicFramePr>
          <p:nvPr>
            <p:ph idx="1"/>
          </p:nvPr>
        </p:nvGraphicFramePr>
        <p:xfrm>
          <a:off x="250825" y="1258888"/>
          <a:ext cx="8713788" cy="3836986"/>
        </p:xfrm>
        <a:graphic>
          <a:graphicData uri="http://schemas.openxmlformats.org/drawingml/2006/table">
            <a:tbl>
              <a:tblPr>
                <a:tableStyleId>{5C22544A-7EE6-4342-B048-85BDC9FD1C3A}</a:tableStyleId>
              </a:tblPr>
              <a:tblGrid>
                <a:gridCol w="2355846"/>
                <a:gridCol w="1816555"/>
                <a:gridCol w="2448957"/>
                <a:gridCol w="2092430"/>
              </a:tblGrid>
              <a:tr h="680022">
                <a:tc gridSpan="4">
                  <a:txBody>
                    <a:bodyPr/>
                    <a:lstStyle/>
                    <a:p>
                      <a:pPr algn="l" fontAlgn="b"/>
                      <a:r>
                        <a:rPr lang="en-NZ" sz="4000" u="none" strike="noStrike" dirty="0">
                          <a:effectLst/>
                        </a:rPr>
                        <a:t>USA extreme weather deaths 1979-2006</a:t>
                      </a:r>
                      <a:endParaRPr lang="en-NZ" sz="4000" b="0"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hMerge="1">
                  <a:txBody>
                    <a:bodyPr/>
                    <a:lstStyle/>
                    <a:p>
                      <a:endParaRPr lang="en-NZ"/>
                    </a:p>
                  </a:txBody>
                  <a:tcPr/>
                </a:tc>
              </a:tr>
              <a:tr h="576154">
                <a:tc>
                  <a:txBody>
                    <a:bodyPr/>
                    <a:lstStyle/>
                    <a:p>
                      <a:pPr algn="l" fontAlgn="b"/>
                      <a:r>
                        <a:rPr lang="en-NZ" sz="2800" b="1" u="none" strike="noStrike" dirty="0">
                          <a:effectLst/>
                        </a:rPr>
                        <a:t>Category</a:t>
                      </a:r>
                      <a:endParaRPr lang="en-NZ" sz="2800" b="1"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b="1" u="none" strike="noStrike">
                          <a:effectLst/>
                        </a:rPr>
                        <a:t> Deaths</a:t>
                      </a:r>
                      <a:endParaRPr lang="en-NZ" sz="2800" b="1"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b="1" u="none" strike="noStrike" dirty="0">
                          <a:effectLst/>
                        </a:rPr>
                        <a:t>Annual Mean</a:t>
                      </a:r>
                      <a:endParaRPr lang="en-NZ" sz="2800" b="1"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b="1" u="none" strike="noStrike" dirty="0" smtClean="0">
                          <a:effectLst/>
                        </a:rPr>
                        <a:t>Deaths %</a:t>
                      </a:r>
                      <a:endParaRPr lang="en-NZ" sz="2800" b="1"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0135">
                <a:tc>
                  <a:txBody>
                    <a:bodyPr/>
                    <a:lstStyle/>
                    <a:p>
                      <a:pPr algn="l" fontAlgn="b"/>
                      <a:r>
                        <a:rPr lang="en-NZ" sz="2800" u="none" strike="noStrike" dirty="0" smtClean="0">
                          <a:effectLst/>
                        </a:rPr>
                        <a:t>Excess </a:t>
                      </a:r>
                      <a:r>
                        <a:rPr lang="en-NZ" sz="2800" u="none" strike="noStrike" dirty="0">
                          <a:effectLst/>
                        </a:rPr>
                        <a:t>cold</a:t>
                      </a:r>
                      <a:endParaRPr lang="en-NZ" sz="2800" b="0"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18,828</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697</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dirty="0">
                          <a:effectLst/>
                        </a:rPr>
                        <a:t>50%</a:t>
                      </a:r>
                      <a:endParaRPr lang="en-NZ" sz="2800" b="0"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0135">
                <a:tc>
                  <a:txBody>
                    <a:bodyPr/>
                    <a:lstStyle/>
                    <a:p>
                      <a:pPr algn="l" fontAlgn="b"/>
                      <a:r>
                        <a:rPr lang="en-NZ" sz="2800" u="none" strike="noStrike">
                          <a:effectLst/>
                        </a:rPr>
                        <a:t>Excess heat</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10,176</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377</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27%</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0135">
                <a:tc>
                  <a:txBody>
                    <a:bodyPr/>
                    <a:lstStyle/>
                    <a:p>
                      <a:pPr algn="l" fontAlgn="b"/>
                      <a:r>
                        <a:rPr lang="en-NZ" sz="2800" u="none" strike="noStrike">
                          <a:effectLst/>
                        </a:rPr>
                        <a:t>Floods</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2,691</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100</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7%</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0135">
                <a:tc>
                  <a:txBody>
                    <a:bodyPr/>
                    <a:lstStyle/>
                    <a:p>
                      <a:pPr algn="l" fontAlgn="b"/>
                      <a:r>
                        <a:rPr lang="en-NZ" sz="2800" u="none" strike="noStrike">
                          <a:effectLst/>
                        </a:rPr>
                        <a:t>Lightning</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2,289</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85</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6%</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0135">
                <a:tc>
                  <a:txBody>
                    <a:bodyPr/>
                    <a:lstStyle/>
                    <a:p>
                      <a:pPr algn="l" fontAlgn="b"/>
                      <a:r>
                        <a:rPr lang="en-NZ" sz="2800" u="none" strike="noStrike">
                          <a:effectLst/>
                        </a:rPr>
                        <a:t>Hurricanes</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2,069</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77</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6%</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0135">
                <a:tc>
                  <a:txBody>
                    <a:bodyPr/>
                    <a:lstStyle/>
                    <a:p>
                      <a:pPr algn="l" fontAlgn="b"/>
                      <a:r>
                        <a:rPr lang="en-NZ" sz="2800" u="none" strike="noStrike" dirty="0">
                          <a:effectLst/>
                        </a:rPr>
                        <a:t>Tornados</a:t>
                      </a:r>
                      <a:endParaRPr lang="en-NZ" sz="2800" b="0"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1,514</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a:effectLst/>
                        </a:rPr>
                        <a:t>56</a:t>
                      </a:r>
                      <a:endParaRPr lang="en-NZ" sz="2800" b="0" i="0" u="none" strike="noStrike">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NZ" sz="2800" u="none" strike="noStrike" dirty="0">
                          <a:effectLst/>
                        </a:rPr>
                        <a:t>4%</a:t>
                      </a:r>
                      <a:endParaRPr lang="en-NZ" sz="2800" b="0" i="0" u="none" strike="noStrike" dirty="0">
                        <a:solidFill>
                          <a:srgbClr val="000000"/>
                        </a:solidFill>
                        <a:effectLst/>
                        <a:latin typeface="Calibri" panose="020F0502020204030204" pitchFamily="34" charset="0"/>
                      </a:endParaRPr>
                    </a:p>
                  </a:txBody>
                  <a:tcPr marL="3348" marR="3348" marT="33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1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9DEF6D-7B91-484C-A4DF-39E629182FA1}" type="slidenum">
              <a:rPr lang="en-NZ" altLang="en-US" sz="2400" smtClean="0">
                <a:solidFill>
                  <a:srgbClr val="898989"/>
                </a:solidFill>
              </a:rPr>
              <a:pPr>
                <a:spcBef>
                  <a:spcPct val="0"/>
                </a:spcBef>
                <a:buFontTx/>
                <a:buNone/>
              </a:pPr>
              <a:t>3</a:t>
            </a:fld>
            <a:endParaRPr lang="en-NZ" altLang="en-US" sz="2400" smtClean="0">
              <a:solidFill>
                <a:srgbClr val="898989"/>
              </a:solidFill>
            </a:endParaRPr>
          </a:p>
        </p:txBody>
      </p:sp>
      <p:sp>
        <p:nvSpPr>
          <p:cNvPr id="5168" name="Content Placeholder 2"/>
          <p:cNvSpPr txBox="1">
            <a:spLocks/>
          </p:cNvSpPr>
          <p:nvPr/>
        </p:nvSpPr>
        <p:spPr bwMode="auto">
          <a:xfrm>
            <a:off x="250825" y="5157788"/>
            <a:ext cx="82296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NZ" altLang="en-US"/>
              <a:t>Under-estimation</a:t>
            </a:r>
          </a:p>
          <a:p>
            <a:pPr eaLnBrk="1" hangingPunct="1"/>
            <a:r>
              <a:rPr lang="en-NZ" altLang="en-US"/>
              <a:t>Differs by state</a:t>
            </a:r>
          </a:p>
          <a:p>
            <a:pPr eaLnBrk="1" hangingPunct="1"/>
            <a:r>
              <a:rPr lang="en-NZ" altLang="en-US"/>
              <a:t>Where is the world population?  </a:t>
            </a:r>
          </a:p>
        </p:txBody>
      </p:sp>
      <p:pic>
        <p:nvPicPr>
          <p:cNvPr id="5169" name="Picture 2" descr="C:\Documents and Settings\Tord Kjellstrom\My Documents\aa-Tord-new-laptop\aaa-Tord-2012\Hothaps Olivia\World population total 2000_by lat &amp; lon with scale (2).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5100638"/>
            <a:ext cx="54165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1600200"/>
            <a:ext cx="8362950" cy="1323975"/>
          </a:xfrm>
        </p:spPr>
        <p:txBody>
          <a:bodyPr/>
          <a:lstStyle/>
          <a:p>
            <a:r>
              <a:rPr lang="en-NZ" altLang="en-US" smtClean="0"/>
              <a:t>WBGT measured then effect of clothes &amp; work intensity added via ISO 7243</a:t>
            </a:r>
          </a:p>
        </p:txBody>
      </p:sp>
      <p:pic>
        <p:nvPicPr>
          <p:cNvPr id="53251"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8018"/>
          <a:stretch>
            <a:fillRect/>
          </a:stretch>
        </p:blipFill>
        <p:spPr bwMode="auto">
          <a:xfrm>
            <a:off x="0" y="2705100"/>
            <a:ext cx="5795963"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itle 1"/>
          <p:cNvSpPr>
            <a:spLocks noGrp="1"/>
          </p:cNvSpPr>
          <p:nvPr>
            <p:ph type="title"/>
          </p:nvPr>
        </p:nvSpPr>
        <p:spPr/>
        <p:txBody>
          <a:bodyPr/>
          <a:lstStyle/>
          <a:p>
            <a:r>
              <a:rPr lang="en-NZ" altLang="en-US" smtClean="0"/>
              <a:t>What does this mean for workers</a:t>
            </a:r>
          </a:p>
        </p:txBody>
      </p:sp>
      <p:sp>
        <p:nvSpPr>
          <p:cNvPr id="532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F6BF4B-348B-461B-BBF5-3206947075FD}" type="slidenum">
              <a:rPr lang="en-NZ" altLang="en-US" sz="2400" smtClean="0">
                <a:solidFill>
                  <a:srgbClr val="898989"/>
                </a:solidFill>
              </a:rPr>
              <a:pPr>
                <a:spcBef>
                  <a:spcPct val="0"/>
                </a:spcBef>
                <a:buFontTx/>
                <a:buNone/>
              </a:pPr>
              <a:t>30</a:t>
            </a:fld>
            <a:endParaRPr lang="en-NZ" altLang="en-US" sz="2400" smtClean="0">
              <a:solidFill>
                <a:srgbClr val="898989"/>
              </a:solidFill>
            </a:endParaRPr>
          </a:p>
        </p:txBody>
      </p:sp>
      <p:sp>
        <p:nvSpPr>
          <p:cNvPr id="6" name="Content Placeholder 2"/>
          <p:cNvSpPr txBox="1">
            <a:spLocks/>
          </p:cNvSpPr>
          <p:nvPr/>
        </p:nvSpPr>
        <p:spPr bwMode="auto">
          <a:xfrm>
            <a:off x="5940425" y="2924175"/>
            <a:ext cx="30956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NZ" altLang="en-US" dirty="0" smtClean="0">
                <a:sym typeface="Wingdings" panose="05000000000000000000" pitchFamily="2" charset="2"/>
              </a:rPr>
              <a:t></a:t>
            </a:r>
            <a:r>
              <a:rPr lang="en-NZ" altLang="en-US" dirty="0" smtClean="0"/>
              <a:t>Acclimatised</a:t>
            </a:r>
          </a:p>
          <a:p>
            <a:pPr marL="0" indent="0">
              <a:buFont typeface="Arial" panose="020B0604020202020204" pitchFamily="34" charset="0"/>
              <a:buNone/>
              <a:defRPr/>
            </a:pPr>
            <a:r>
              <a:rPr lang="en-NZ" altLang="en-US" dirty="0" smtClean="0"/>
              <a:t>Not Acclimatised</a:t>
            </a:r>
          </a:p>
          <a:p>
            <a:pPr marL="0" indent="0">
              <a:buFont typeface="Arial" panose="020B0604020202020204" pitchFamily="34" charset="0"/>
              <a:buNone/>
              <a:defRPr/>
            </a:pPr>
            <a:r>
              <a:rPr lang="en-NZ" altLang="en-US" sz="2400" dirty="0" smtClean="0"/>
              <a:t>Decrease WBGT by:</a:t>
            </a:r>
          </a:p>
          <a:p>
            <a:pPr>
              <a:defRPr/>
            </a:pPr>
            <a:r>
              <a:rPr lang="en-NZ" altLang="en-US" sz="2400" dirty="0" smtClean="0"/>
              <a:t>1 to 250 W</a:t>
            </a:r>
          </a:p>
          <a:p>
            <a:pPr>
              <a:defRPr/>
            </a:pPr>
            <a:r>
              <a:rPr lang="en-NZ" altLang="en-US" sz="2400" dirty="0" smtClean="0"/>
              <a:t>2 to 350W</a:t>
            </a:r>
          </a:p>
          <a:p>
            <a:pPr>
              <a:defRPr/>
            </a:pPr>
            <a:r>
              <a:rPr lang="en-NZ" altLang="en-US" sz="2400" dirty="0" smtClean="0"/>
              <a:t>3 to 450W</a:t>
            </a:r>
          </a:p>
          <a:p>
            <a:pPr>
              <a:defRPr/>
            </a:pPr>
            <a:r>
              <a:rPr lang="en-NZ" altLang="en-US" sz="2400" dirty="0"/>
              <a:t>5</a:t>
            </a:r>
            <a:r>
              <a:rPr lang="en-NZ" altLang="en-US" sz="2400" dirty="0" smtClean="0"/>
              <a:t> over 450W</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142875"/>
            <a:ext cx="9144000" cy="852488"/>
          </a:xfrm>
        </p:spPr>
        <p:txBody>
          <a:bodyPr/>
          <a:lstStyle/>
          <a:p>
            <a:r>
              <a:rPr lang="en-NZ" altLang="en-US" smtClean="0"/>
              <a:t>Balancing health &amp; productivity</a:t>
            </a:r>
          </a:p>
        </p:txBody>
      </p:sp>
      <p:sp>
        <p:nvSpPr>
          <p:cNvPr id="54275" name="TextBox 12"/>
          <p:cNvSpPr txBox="1">
            <a:spLocks noChangeArrowheads="1"/>
          </p:cNvSpPr>
          <p:nvPr/>
        </p:nvSpPr>
        <p:spPr bwMode="auto">
          <a:xfrm>
            <a:off x="5357813" y="1214438"/>
            <a:ext cx="37861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t>When WBGT goes up and the worker does </a:t>
            </a:r>
            <a:r>
              <a:rPr lang="en-US" altLang="en-US" sz="2400" b="1"/>
              <a:t>not</a:t>
            </a:r>
            <a:r>
              <a:rPr lang="en-US" altLang="en-US" sz="2400"/>
              <a:t> reduce physical labor serious health risks (heat stroke) increase.</a:t>
            </a:r>
            <a:endParaRPr lang="en-NZ" altLang="en-US" sz="2400"/>
          </a:p>
        </p:txBody>
      </p:sp>
      <p:pic>
        <p:nvPicPr>
          <p:cNvPr id="54276"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468"/>
          <a:stretch>
            <a:fillRect/>
          </a:stretch>
        </p:blipFill>
        <p:spPr bwMode="auto">
          <a:xfrm>
            <a:off x="11113" y="2174875"/>
            <a:ext cx="54959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233"/>
          <a:stretch>
            <a:fillRect/>
          </a:stretch>
        </p:blipFill>
        <p:spPr bwMode="auto">
          <a:xfrm>
            <a:off x="0" y="2174875"/>
            <a:ext cx="55086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p:cNvSpPr>
            <a:spLocks noGrp="1"/>
          </p:cNvSpPr>
          <p:nvPr>
            <p:ph type="title"/>
          </p:nvPr>
        </p:nvSpPr>
        <p:spPr>
          <a:xfrm>
            <a:off x="0" y="142875"/>
            <a:ext cx="9144000" cy="852488"/>
          </a:xfrm>
        </p:spPr>
        <p:txBody>
          <a:bodyPr/>
          <a:lstStyle/>
          <a:p>
            <a:r>
              <a:rPr lang="en-NZ" altLang="en-US" smtClean="0"/>
              <a:t>Balancing health &amp; productivity</a:t>
            </a:r>
          </a:p>
        </p:txBody>
      </p:sp>
      <p:sp>
        <p:nvSpPr>
          <p:cNvPr id="56324" name="TextBox 12"/>
          <p:cNvSpPr txBox="1">
            <a:spLocks noChangeArrowheads="1"/>
          </p:cNvSpPr>
          <p:nvPr/>
        </p:nvSpPr>
        <p:spPr bwMode="auto">
          <a:xfrm>
            <a:off x="5357813" y="1214438"/>
            <a:ext cx="37861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t>When WBGT goes up and the worker does </a:t>
            </a:r>
            <a:r>
              <a:rPr lang="en-US" altLang="en-US" sz="2400" b="1"/>
              <a:t>not</a:t>
            </a:r>
            <a:r>
              <a:rPr lang="en-US" altLang="en-US" sz="2400"/>
              <a:t> reduce physical labor serious health risks (heat stroke) increase.</a:t>
            </a:r>
            <a:endParaRPr lang="en-NZ" altLang="en-US" sz="2400"/>
          </a:p>
        </p:txBody>
      </p:sp>
      <p:sp>
        <p:nvSpPr>
          <p:cNvPr id="56325" name="TextBox 13"/>
          <p:cNvSpPr txBox="1">
            <a:spLocks noChangeArrowheads="1"/>
          </p:cNvSpPr>
          <p:nvPr/>
        </p:nvSpPr>
        <p:spPr bwMode="auto">
          <a:xfrm>
            <a:off x="5429250" y="3929063"/>
            <a:ext cx="3714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t>When WBGT goes up and physical labor </a:t>
            </a:r>
            <a:r>
              <a:rPr lang="en-US" altLang="en-US" sz="2400" b="1"/>
              <a:t>is</a:t>
            </a:r>
            <a:r>
              <a:rPr lang="en-US" altLang="en-US" sz="2400"/>
              <a:t> reduced in line with occupational health standards, worker productivity goes down. </a:t>
            </a:r>
          </a:p>
          <a:p>
            <a:pPr>
              <a:spcBef>
                <a:spcPct val="0"/>
              </a:spcBef>
              <a:buFontTx/>
              <a:buNone/>
            </a:pPr>
            <a:r>
              <a:rPr lang="en-US" altLang="en-US" sz="2400"/>
              <a:t>(Politics)</a:t>
            </a:r>
            <a:endParaRPr lang="en-NZ" alt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NZ" altLang="en-US" smtClean="0"/>
              <a:t>Future predictions of heat stress:</a:t>
            </a:r>
          </a:p>
        </p:txBody>
      </p:sp>
      <p:sp>
        <p:nvSpPr>
          <p:cNvPr id="54275" name="Content Placeholder 2"/>
          <p:cNvSpPr>
            <a:spLocks noGrp="1"/>
          </p:cNvSpPr>
          <p:nvPr>
            <p:ph idx="1"/>
          </p:nvPr>
        </p:nvSpPr>
        <p:spPr>
          <a:xfrm>
            <a:off x="457200" y="1600200"/>
            <a:ext cx="8435975" cy="4756150"/>
          </a:xfrm>
        </p:spPr>
        <p:txBody>
          <a:bodyPr/>
          <a:lstStyle/>
          <a:p>
            <a:r>
              <a:rPr lang="en-NZ" altLang="en-US" sz="2800" smtClean="0"/>
              <a:t>CMIP5 climate models downscaled to 0.5</a:t>
            </a:r>
            <a:r>
              <a:rPr lang="en-NZ" altLang="en-US" sz="2800" baseline="30000" smtClean="0"/>
              <a:t>o</a:t>
            </a:r>
            <a:r>
              <a:rPr lang="en-NZ" altLang="en-US" sz="2800" smtClean="0"/>
              <a:t>X0.5</a:t>
            </a:r>
            <a:r>
              <a:rPr lang="en-NZ" altLang="en-US" sz="2800" baseline="30000" smtClean="0"/>
              <a:t>o</a:t>
            </a:r>
            <a:r>
              <a:rPr lang="en-NZ" altLang="en-US" sz="2800" smtClean="0"/>
              <a:t>.</a:t>
            </a:r>
          </a:p>
          <a:p>
            <a:r>
              <a:rPr lang="en-NZ" altLang="en-US" sz="2800" smtClean="0"/>
              <a:t>Climate variability: only 30 year averages meaningful.</a:t>
            </a:r>
          </a:p>
          <a:p>
            <a:r>
              <a:rPr lang="en-NZ" altLang="en-US" sz="2800" smtClean="0"/>
              <a:t>Monthly averages work in the tropics where the temperature does not change much during a month </a:t>
            </a:r>
          </a:p>
          <a:p>
            <a:r>
              <a:rPr lang="en-NZ" altLang="en-US" sz="2800" smtClean="0"/>
              <a:t>In temperate zone there are some cool days reducing monthly averages but NOT the heat stress (non-linear)</a:t>
            </a:r>
          </a:p>
          <a:p>
            <a:r>
              <a:rPr lang="en-NZ" altLang="en-US" sz="2800" smtClean="0"/>
              <a:t>Standard deviations are needed.</a:t>
            </a: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486D30-4D82-4A39-87FA-5B0A4DB014D2}" type="slidenum">
              <a:rPr lang="en-NZ" altLang="en-US" sz="2400" smtClean="0">
                <a:solidFill>
                  <a:srgbClr val="898989"/>
                </a:solidFill>
              </a:rPr>
              <a:pPr>
                <a:spcBef>
                  <a:spcPct val="0"/>
                </a:spcBef>
                <a:buFontTx/>
                <a:buNone/>
              </a:pPr>
              <a:t>33</a:t>
            </a:fld>
            <a:endParaRPr lang="en-NZ" altLang="en-US" sz="24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3813" y="65088"/>
            <a:ext cx="9132887" cy="1143000"/>
          </a:xfrm>
        </p:spPr>
        <p:txBody>
          <a:bodyPr/>
          <a:lstStyle/>
          <a:p>
            <a:r>
              <a:rPr lang="en-NZ" altLang="en-US" smtClean="0"/>
              <a:t>WBGTmax shade July 1995 GFDL model</a:t>
            </a:r>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FB7CB4-3EB0-4F86-A7FC-E5248FD18928}" type="slidenum">
              <a:rPr lang="en-NZ" altLang="en-US" sz="2400" smtClean="0">
                <a:solidFill>
                  <a:srgbClr val="898989"/>
                </a:solidFill>
              </a:rPr>
              <a:pPr>
                <a:spcBef>
                  <a:spcPct val="0"/>
                </a:spcBef>
                <a:buFontTx/>
                <a:buNone/>
              </a:pPr>
              <a:t>34</a:t>
            </a:fld>
            <a:endParaRPr lang="en-NZ" altLang="en-US" sz="2400" smtClean="0">
              <a:solidFill>
                <a:srgbClr val="898989"/>
              </a:solidFill>
            </a:endParaRPr>
          </a:p>
        </p:txBody>
      </p:sp>
      <p:sp>
        <p:nvSpPr>
          <p:cNvPr id="59396" name="Content Placeholder 2"/>
          <p:cNvSpPr>
            <a:spLocks noGrp="1"/>
          </p:cNvSpPr>
          <p:nvPr>
            <p:ph idx="1"/>
          </p:nvPr>
        </p:nvSpPr>
        <p:spPr>
          <a:xfrm>
            <a:off x="107950" y="3622675"/>
            <a:ext cx="8856663" cy="677863"/>
          </a:xfrm>
        </p:spPr>
        <p:txBody>
          <a:bodyPr/>
          <a:lstStyle/>
          <a:p>
            <a:pPr marL="0" indent="0">
              <a:buFont typeface="Arial" panose="020B0604020202020204" pitchFamily="34" charset="0"/>
              <a:buNone/>
            </a:pPr>
            <a:r>
              <a:rPr lang="en-NZ" altLang="en-US" smtClean="0"/>
              <a:t>Monthly 30 year mean  Hottest 3 day 30 yr mean</a:t>
            </a:r>
          </a:p>
        </p:txBody>
      </p:sp>
      <p:pic>
        <p:nvPicPr>
          <p:cNvPr id="593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8"/>
            <a:ext cx="37798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114800"/>
            <a:ext cx="37798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0213" y="1136650"/>
            <a:ext cx="37687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40213" y="4114800"/>
            <a:ext cx="38925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1175" y="1131888"/>
            <a:ext cx="95567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NZ" altLang="en-US" smtClean="0"/>
              <a:t>What about the sun?</a:t>
            </a:r>
          </a:p>
        </p:txBody>
      </p:sp>
      <p:sp>
        <p:nvSpPr>
          <p:cNvPr id="60419" name="Content Placeholder 2"/>
          <p:cNvSpPr>
            <a:spLocks noGrp="1"/>
          </p:cNvSpPr>
          <p:nvPr>
            <p:ph idx="1"/>
          </p:nvPr>
        </p:nvSpPr>
        <p:spPr>
          <a:xfrm>
            <a:off x="57150" y="3098800"/>
            <a:ext cx="8123238" cy="1511300"/>
          </a:xfrm>
        </p:spPr>
        <p:txBody>
          <a:bodyPr/>
          <a:lstStyle/>
          <a:p>
            <a:pPr marL="0" indent="0">
              <a:buFont typeface="Arial" panose="020B0604020202020204" pitchFamily="34" charset="0"/>
              <a:buNone/>
            </a:pPr>
            <a:r>
              <a:rPr lang="en-NZ" altLang="en-US" smtClean="0"/>
              <a:t>←  Month ave    </a:t>
            </a:r>
          </a:p>
          <a:p>
            <a:pPr marL="0" indent="0">
              <a:buFont typeface="Arial" panose="020B0604020202020204" pitchFamily="34" charset="0"/>
              <a:buNone/>
            </a:pPr>
            <a:r>
              <a:rPr lang="en-NZ" altLang="en-US" smtClean="0"/>
              <a:t>July 30 year mean            July hottest 3 days </a:t>
            </a: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A96381-8935-4BD2-9EE7-9A1B06468472}" type="slidenum">
              <a:rPr lang="en-NZ" altLang="en-US" sz="2400" smtClean="0">
                <a:solidFill>
                  <a:srgbClr val="898989"/>
                </a:solidFill>
              </a:rPr>
              <a:pPr>
                <a:spcBef>
                  <a:spcPct val="0"/>
                </a:spcBef>
                <a:buFontTx/>
                <a:buNone/>
              </a:pPr>
              <a:t>35</a:t>
            </a:fld>
            <a:endParaRPr lang="en-NZ" altLang="en-US" sz="2400" smtClean="0">
              <a:solidFill>
                <a:srgbClr val="898989"/>
              </a:solidFill>
            </a:endParaRPr>
          </a:p>
        </p:txBody>
      </p:sp>
      <p:pic>
        <p:nvPicPr>
          <p:cNvPr id="6042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4430713"/>
            <a:ext cx="343376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388" y="4459288"/>
            <a:ext cx="347345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31888"/>
            <a:ext cx="34512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Content Placeholder 2"/>
          <p:cNvSpPr txBox="1">
            <a:spLocks/>
          </p:cNvSpPr>
          <p:nvPr/>
        </p:nvSpPr>
        <p:spPr bwMode="auto">
          <a:xfrm>
            <a:off x="4100513" y="1417638"/>
            <a:ext cx="32416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a:t>WBGTmax GFDL</a:t>
            </a:r>
          </a:p>
          <a:p>
            <a:pPr>
              <a:buFont typeface="Arial" panose="020B0604020202020204" pitchFamily="34" charset="0"/>
              <a:buNone/>
            </a:pPr>
            <a:r>
              <a:rPr lang="en-NZ" altLang="en-US"/>
              <a:t>← Shade</a:t>
            </a:r>
          </a:p>
          <a:p>
            <a:pPr>
              <a:buFont typeface="Arial" panose="020B0604020202020204" pitchFamily="34" charset="0"/>
              <a:buNone/>
            </a:pPr>
            <a:endParaRPr lang="en-NZ" altLang="en-US" sz="1200"/>
          </a:p>
          <a:p>
            <a:pPr>
              <a:buFont typeface="Arial" panose="020B0604020202020204" pitchFamily="34" charset="0"/>
              <a:buNone/>
            </a:pPr>
            <a:r>
              <a:rPr lang="en-NZ" altLang="en-US"/>
              <a:t>↙↓ Sun</a:t>
            </a:r>
          </a:p>
        </p:txBody>
      </p:sp>
      <p:pic>
        <p:nvPicPr>
          <p:cNvPr id="60425"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8775" y="1131888"/>
            <a:ext cx="95567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NZ" altLang="en-US" smtClean="0"/>
              <a:t>Productivity Loss</a:t>
            </a:r>
          </a:p>
        </p:txBody>
      </p:sp>
      <p:sp>
        <p:nvSpPr>
          <p:cNvPr id="61443" name="Content Placeholder 2"/>
          <p:cNvSpPr>
            <a:spLocks noGrp="1"/>
          </p:cNvSpPr>
          <p:nvPr>
            <p:ph idx="1"/>
          </p:nvPr>
        </p:nvSpPr>
        <p:spPr>
          <a:xfrm>
            <a:off x="250825" y="3611563"/>
            <a:ext cx="8353425" cy="936625"/>
          </a:xfrm>
        </p:spPr>
        <p:txBody>
          <a:bodyPr/>
          <a:lstStyle/>
          <a:p>
            <a:pPr marL="0" indent="0">
              <a:buFont typeface="Arial" panose="020B0604020202020204" pitchFamily="34" charset="0"/>
              <a:buNone/>
            </a:pPr>
            <a:r>
              <a:rPr lang="en-NZ" altLang="en-US" sz="2800" smtClean="0"/>
              <a:t>July, hottest 7 days, hottest 4 hours in shade, 300W productivity loss, ACGIH work conditions. GFDL rcp 6.0</a:t>
            </a: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985549-0051-4FCD-90D7-F6A0B44A314E}" type="slidenum">
              <a:rPr lang="en-NZ" altLang="en-US" sz="2400" smtClean="0">
                <a:solidFill>
                  <a:srgbClr val="898989"/>
                </a:solidFill>
              </a:rPr>
              <a:pPr>
                <a:spcBef>
                  <a:spcPct val="0"/>
                </a:spcBef>
                <a:buFontTx/>
                <a:buNone/>
              </a:pPr>
              <a:t>36</a:t>
            </a:fld>
            <a:endParaRPr lang="en-NZ" altLang="en-US" sz="2400" smtClean="0">
              <a:solidFill>
                <a:srgbClr val="898989"/>
              </a:solidFill>
            </a:endParaRPr>
          </a:p>
        </p:txBody>
      </p:sp>
      <p:pic>
        <p:nvPicPr>
          <p:cNvPr id="614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1230313"/>
            <a:ext cx="313213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25" y="1243013"/>
            <a:ext cx="31146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4643438"/>
            <a:ext cx="313213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7550" y="4643438"/>
            <a:ext cx="3135313"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Content Placeholder 2"/>
          <p:cNvSpPr txBox="1">
            <a:spLocks/>
          </p:cNvSpPr>
          <p:nvPr/>
        </p:nvSpPr>
        <p:spPr bwMode="auto">
          <a:xfrm>
            <a:off x="2268538" y="2776538"/>
            <a:ext cx="1031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1995</a:t>
            </a:r>
          </a:p>
        </p:txBody>
      </p:sp>
      <p:sp>
        <p:nvSpPr>
          <p:cNvPr id="61450" name="Content Placeholder 2"/>
          <p:cNvSpPr txBox="1">
            <a:spLocks/>
          </p:cNvSpPr>
          <p:nvPr/>
        </p:nvSpPr>
        <p:spPr bwMode="auto">
          <a:xfrm>
            <a:off x="5559425" y="2789238"/>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2025</a:t>
            </a:r>
          </a:p>
        </p:txBody>
      </p:sp>
      <p:sp>
        <p:nvSpPr>
          <p:cNvPr id="61451" name="Content Placeholder 2"/>
          <p:cNvSpPr txBox="1">
            <a:spLocks/>
          </p:cNvSpPr>
          <p:nvPr/>
        </p:nvSpPr>
        <p:spPr bwMode="auto">
          <a:xfrm>
            <a:off x="2268538" y="6203950"/>
            <a:ext cx="10318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2055</a:t>
            </a:r>
          </a:p>
        </p:txBody>
      </p:sp>
      <p:sp>
        <p:nvSpPr>
          <p:cNvPr id="61452" name="Content Placeholder 2"/>
          <p:cNvSpPr txBox="1">
            <a:spLocks/>
          </p:cNvSpPr>
          <p:nvPr/>
        </p:nvSpPr>
        <p:spPr bwMode="auto">
          <a:xfrm>
            <a:off x="5600700" y="6203950"/>
            <a:ext cx="10318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2085</a:t>
            </a:r>
          </a:p>
        </p:txBody>
      </p:sp>
      <p:pic>
        <p:nvPicPr>
          <p:cNvPr id="61453" name="Picture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3850" y="1268413"/>
            <a:ext cx="16922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1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7675" y="4811713"/>
            <a:ext cx="722313"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NZ" altLang="en-US" smtClean="0"/>
              <a:t>Productivity Loss</a:t>
            </a:r>
          </a:p>
        </p:txBody>
      </p:sp>
      <p:sp>
        <p:nvSpPr>
          <p:cNvPr id="62467" name="Content Placeholder 2"/>
          <p:cNvSpPr>
            <a:spLocks noGrp="1"/>
          </p:cNvSpPr>
          <p:nvPr>
            <p:ph idx="1"/>
          </p:nvPr>
        </p:nvSpPr>
        <p:spPr>
          <a:xfrm>
            <a:off x="250825" y="3522663"/>
            <a:ext cx="8353425" cy="936625"/>
          </a:xfrm>
        </p:spPr>
        <p:txBody>
          <a:bodyPr/>
          <a:lstStyle/>
          <a:p>
            <a:pPr marL="0" indent="0">
              <a:buFont typeface="Arial" panose="020B0604020202020204" pitchFamily="34" charset="0"/>
              <a:buNone/>
            </a:pPr>
            <a:r>
              <a:rPr lang="en-NZ" altLang="en-US" sz="2800" smtClean="0"/>
              <a:t>July, hottest 7 days, hottest 4 hours in shade, 300W productivity loss, ACGIH work conditions. GFDL rcp 6.0</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88B808-10F9-4A0A-845C-6DA88E74B3A2}" type="slidenum">
              <a:rPr lang="en-NZ" altLang="en-US" sz="2400" smtClean="0">
                <a:solidFill>
                  <a:srgbClr val="898989"/>
                </a:solidFill>
              </a:rPr>
              <a:pPr>
                <a:spcBef>
                  <a:spcPct val="0"/>
                </a:spcBef>
                <a:buFontTx/>
                <a:buNone/>
              </a:pPr>
              <a:t>37</a:t>
            </a:fld>
            <a:endParaRPr lang="en-NZ" altLang="en-US" sz="2400" smtClean="0">
              <a:solidFill>
                <a:srgbClr val="898989"/>
              </a:solidFill>
            </a:endParaRPr>
          </a:p>
        </p:txBody>
      </p:sp>
      <p:pic>
        <p:nvPicPr>
          <p:cNvPr id="624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1179513"/>
            <a:ext cx="3113088"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5188" y="1217613"/>
            <a:ext cx="31480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4572000"/>
            <a:ext cx="3132138"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5188" y="4548188"/>
            <a:ext cx="31480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Content Placeholder 2"/>
          <p:cNvSpPr txBox="1">
            <a:spLocks/>
          </p:cNvSpPr>
          <p:nvPr/>
        </p:nvSpPr>
        <p:spPr bwMode="auto">
          <a:xfrm>
            <a:off x="53975" y="2647950"/>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1995</a:t>
            </a:r>
          </a:p>
        </p:txBody>
      </p:sp>
      <p:sp>
        <p:nvSpPr>
          <p:cNvPr id="62474" name="Content Placeholder 2"/>
          <p:cNvSpPr txBox="1">
            <a:spLocks/>
          </p:cNvSpPr>
          <p:nvPr/>
        </p:nvSpPr>
        <p:spPr bwMode="auto">
          <a:xfrm>
            <a:off x="3405188" y="2660650"/>
            <a:ext cx="10334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2025</a:t>
            </a:r>
          </a:p>
        </p:txBody>
      </p:sp>
      <p:sp>
        <p:nvSpPr>
          <p:cNvPr id="62475" name="Content Placeholder 2"/>
          <p:cNvSpPr txBox="1">
            <a:spLocks/>
          </p:cNvSpPr>
          <p:nvPr/>
        </p:nvSpPr>
        <p:spPr bwMode="auto">
          <a:xfrm>
            <a:off x="53975" y="6076950"/>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2055</a:t>
            </a:r>
          </a:p>
        </p:txBody>
      </p:sp>
      <p:sp>
        <p:nvSpPr>
          <p:cNvPr id="62476" name="Content Placeholder 2"/>
          <p:cNvSpPr txBox="1">
            <a:spLocks/>
          </p:cNvSpPr>
          <p:nvPr/>
        </p:nvSpPr>
        <p:spPr bwMode="auto">
          <a:xfrm>
            <a:off x="3386138" y="6076950"/>
            <a:ext cx="10334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2085</a:t>
            </a:r>
          </a:p>
        </p:txBody>
      </p:sp>
      <p:pic>
        <p:nvPicPr>
          <p:cNvPr id="62477"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3850" y="1268413"/>
            <a:ext cx="16922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7675" y="4811713"/>
            <a:ext cx="722313"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4763"/>
            <a:ext cx="9144000" cy="1143000"/>
          </a:xfrm>
        </p:spPr>
        <p:txBody>
          <a:bodyPr/>
          <a:lstStyle/>
          <a:p>
            <a:pPr algn="l"/>
            <a:r>
              <a:rPr lang="en-NZ" altLang="en-US" smtClean="0"/>
              <a:t>No. days where WBGTmax&gt;28C</a:t>
            </a:r>
          </a:p>
        </p:txBody>
      </p:sp>
      <p:sp>
        <p:nvSpPr>
          <p:cNvPr id="63491" name="Content Placeholder 2"/>
          <p:cNvSpPr>
            <a:spLocks noGrp="1"/>
          </p:cNvSpPr>
          <p:nvPr>
            <p:ph idx="1"/>
          </p:nvPr>
        </p:nvSpPr>
        <p:spPr>
          <a:xfrm>
            <a:off x="0" y="3276600"/>
            <a:ext cx="8316913" cy="1082675"/>
          </a:xfrm>
        </p:spPr>
        <p:txBody>
          <a:bodyPr/>
          <a:lstStyle/>
          <a:p>
            <a:pPr marL="0" indent="0">
              <a:buFont typeface="Arial" panose="020B0604020202020204" pitchFamily="34" charset="0"/>
              <a:buNone/>
            </a:pPr>
            <a:r>
              <a:rPr lang="en-NZ" altLang="en-US" smtClean="0"/>
              <a:t>Number of July days where WBGTmax (shade)    &gt; 28C = reduce 300W work. GFDL model  rcp 6.0</a:t>
            </a: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F3D858-32C5-4CA2-9ED9-C29FA7B846A6}" type="slidenum">
              <a:rPr lang="en-NZ" altLang="en-US" sz="2400" smtClean="0">
                <a:solidFill>
                  <a:srgbClr val="898989"/>
                </a:solidFill>
              </a:rPr>
              <a:pPr>
                <a:spcBef>
                  <a:spcPct val="0"/>
                </a:spcBef>
                <a:buFontTx/>
                <a:buNone/>
              </a:pPr>
              <a:t>38</a:t>
            </a:fld>
            <a:endParaRPr lang="en-NZ" altLang="en-US" sz="2400" smtClean="0">
              <a:solidFill>
                <a:srgbClr val="898989"/>
              </a:solidFill>
            </a:endParaRPr>
          </a:p>
        </p:txBody>
      </p:sp>
      <p:pic>
        <p:nvPicPr>
          <p:cNvPr id="634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027113"/>
            <a:ext cx="33305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020763"/>
            <a:ext cx="338455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4456113"/>
            <a:ext cx="33305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456113"/>
            <a:ext cx="3348038"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4763"/>
            <a:ext cx="9017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Content Placeholder 2"/>
          <p:cNvSpPr txBox="1">
            <a:spLocks/>
          </p:cNvSpPr>
          <p:nvPr/>
        </p:nvSpPr>
        <p:spPr bwMode="auto">
          <a:xfrm>
            <a:off x="2406650" y="2743200"/>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1995</a:t>
            </a:r>
          </a:p>
        </p:txBody>
      </p:sp>
      <p:sp>
        <p:nvSpPr>
          <p:cNvPr id="63499" name="Content Placeholder 2"/>
          <p:cNvSpPr txBox="1">
            <a:spLocks/>
          </p:cNvSpPr>
          <p:nvPr/>
        </p:nvSpPr>
        <p:spPr bwMode="auto">
          <a:xfrm>
            <a:off x="6064250" y="2743200"/>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2025</a:t>
            </a:r>
          </a:p>
        </p:txBody>
      </p:sp>
      <p:sp>
        <p:nvSpPr>
          <p:cNvPr id="63500" name="Content Placeholder 2"/>
          <p:cNvSpPr txBox="1">
            <a:spLocks/>
          </p:cNvSpPr>
          <p:nvPr/>
        </p:nvSpPr>
        <p:spPr bwMode="auto">
          <a:xfrm>
            <a:off x="2457450" y="6162675"/>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2055</a:t>
            </a:r>
          </a:p>
        </p:txBody>
      </p:sp>
      <p:sp>
        <p:nvSpPr>
          <p:cNvPr id="63501" name="Content Placeholder 2"/>
          <p:cNvSpPr txBox="1">
            <a:spLocks/>
          </p:cNvSpPr>
          <p:nvPr/>
        </p:nvSpPr>
        <p:spPr bwMode="auto">
          <a:xfrm>
            <a:off x="6092825" y="6162675"/>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2085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4763"/>
            <a:ext cx="9144000" cy="1143000"/>
          </a:xfrm>
        </p:spPr>
        <p:txBody>
          <a:bodyPr/>
          <a:lstStyle/>
          <a:p>
            <a:pPr algn="l"/>
            <a:r>
              <a:rPr lang="en-NZ" altLang="en-US" smtClean="0"/>
              <a:t>No. days where WBGTmax&gt;28C</a:t>
            </a:r>
          </a:p>
        </p:txBody>
      </p:sp>
      <p:sp>
        <p:nvSpPr>
          <p:cNvPr id="64515" name="Content Placeholder 2"/>
          <p:cNvSpPr>
            <a:spLocks noGrp="1"/>
          </p:cNvSpPr>
          <p:nvPr>
            <p:ph idx="1"/>
          </p:nvPr>
        </p:nvSpPr>
        <p:spPr>
          <a:xfrm>
            <a:off x="0" y="3209925"/>
            <a:ext cx="8229600" cy="1082675"/>
          </a:xfrm>
        </p:spPr>
        <p:txBody>
          <a:bodyPr/>
          <a:lstStyle/>
          <a:p>
            <a:pPr marL="0" indent="0">
              <a:buFont typeface="Arial" panose="020B0604020202020204" pitchFamily="34" charset="0"/>
              <a:buNone/>
            </a:pPr>
            <a:r>
              <a:rPr lang="en-NZ" altLang="en-US" smtClean="0"/>
              <a:t>Number of July days where WBGTmax (shade)    &gt; 28C = reduce 300W work. GFDL model  rcp 6.0</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0324A8E-B9C0-41E4-8567-B35FE2E59E7D}" type="slidenum">
              <a:rPr lang="en-NZ" altLang="en-US" sz="2400" smtClean="0">
                <a:solidFill>
                  <a:srgbClr val="898989"/>
                </a:solidFill>
              </a:rPr>
              <a:pPr>
                <a:spcBef>
                  <a:spcPct val="0"/>
                </a:spcBef>
                <a:buFontTx/>
                <a:buNone/>
              </a:pPr>
              <a:t>39</a:t>
            </a:fld>
            <a:endParaRPr lang="en-NZ" altLang="en-US" sz="2400" smtClean="0">
              <a:solidFill>
                <a:srgbClr val="898989"/>
              </a:solidFill>
            </a:endParaRPr>
          </a:p>
        </p:txBody>
      </p:sp>
      <p:pic>
        <p:nvPicPr>
          <p:cNvPr id="64517"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7363" y="-7938"/>
            <a:ext cx="9017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831850"/>
            <a:ext cx="33496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2025" y="820738"/>
            <a:ext cx="3373438"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63" y="4268788"/>
            <a:ext cx="33496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2025" y="4300538"/>
            <a:ext cx="3276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Content Placeholder 2"/>
          <p:cNvSpPr txBox="1">
            <a:spLocks/>
          </p:cNvSpPr>
          <p:nvPr/>
        </p:nvSpPr>
        <p:spPr bwMode="auto">
          <a:xfrm>
            <a:off x="53975" y="2647950"/>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1995</a:t>
            </a:r>
          </a:p>
        </p:txBody>
      </p:sp>
      <p:sp>
        <p:nvSpPr>
          <p:cNvPr id="64523" name="Content Placeholder 2"/>
          <p:cNvSpPr txBox="1">
            <a:spLocks/>
          </p:cNvSpPr>
          <p:nvPr/>
        </p:nvSpPr>
        <p:spPr bwMode="auto">
          <a:xfrm>
            <a:off x="3405188" y="2660650"/>
            <a:ext cx="10334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2025</a:t>
            </a:r>
          </a:p>
        </p:txBody>
      </p:sp>
      <p:sp>
        <p:nvSpPr>
          <p:cNvPr id="64524" name="Content Placeholder 2"/>
          <p:cNvSpPr txBox="1">
            <a:spLocks/>
          </p:cNvSpPr>
          <p:nvPr/>
        </p:nvSpPr>
        <p:spPr bwMode="auto">
          <a:xfrm>
            <a:off x="53975" y="6076950"/>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2055</a:t>
            </a:r>
          </a:p>
        </p:txBody>
      </p:sp>
      <p:sp>
        <p:nvSpPr>
          <p:cNvPr id="64525" name="Content Placeholder 2"/>
          <p:cNvSpPr txBox="1">
            <a:spLocks/>
          </p:cNvSpPr>
          <p:nvPr/>
        </p:nvSpPr>
        <p:spPr bwMode="auto">
          <a:xfrm>
            <a:off x="3386138" y="6076950"/>
            <a:ext cx="10334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2085</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NZ" altLang="en-US" smtClean="0"/>
              <a:t>Deaths in hotter countries</a:t>
            </a:r>
          </a:p>
        </p:txBody>
      </p:sp>
      <p:pic>
        <p:nvPicPr>
          <p:cNvPr id="7171" name="Content Placeholder 4"/>
          <p:cNvPicPr>
            <a:picLocks noGrp="1" noChangeAspect="1"/>
          </p:cNvPicPr>
          <p:nvPr>
            <p:ph idx="1"/>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a:xfrm>
            <a:off x="323850" y="1181100"/>
            <a:ext cx="7343775" cy="5357813"/>
          </a:xfrm>
        </p:spPr>
      </p:pic>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356010-9654-41FA-A251-191C04FDAE3F}" type="slidenum">
              <a:rPr lang="en-NZ" altLang="en-US" sz="2400" smtClean="0">
                <a:solidFill>
                  <a:srgbClr val="898989"/>
                </a:solidFill>
              </a:rPr>
              <a:pPr>
                <a:spcBef>
                  <a:spcPct val="0"/>
                </a:spcBef>
                <a:buFontTx/>
                <a:buNone/>
              </a:pPr>
              <a:t>4</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4763"/>
            <a:ext cx="9144000" cy="1143000"/>
          </a:xfrm>
        </p:spPr>
        <p:txBody>
          <a:bodyPr/>
          <a:lstStyle/>
          <a:p>
            <a:pPr algn="l"/>
            <a:r>
              <a:rPr lang="en-NZ" altLang="en-US" smtClean="0"/>
              <a:t>No. days where HImax(shade)&gt;42C</a:t>
            </a:r>
          </a:p>
        </p:txBody>
      </p:sp>
      <p:sp>
        <p:nvSpPr>
          <p:cNvPr id="65539" name="Content Placeholder 2"/>
          <p:cNvSpPr>
            <a:spLocks noGrp="1"/>
          </p:cNvSpPr>
          <p:nvPr>
            <p:ph idx="1"/>
          </p:nvPr>
        </p:nvSpPr>
        <p:spPr>
          <a:xfrm>
            <a:off x="0" y="3209925"/>
            <a:ext cx="8316913" cy="1082675"/>
          </a:xfrm>
        </p:spPr>
        <p:txBody>
          <a:bodyPr/>
          <a:lstStyle/>
          <a:p>
            <a:pPr marL="0" indent="0">
              <a:buFont typeface="Arial" panose="020B0604020202020204" pitchFamily="34" charset="0"/>
              <a:buNone/>
            </a:pPr>
            <a:r>
              <a:rPr lang="en-NZ" altLang="en-US" smtClean="0"/>
              <a:t>Number of July days where HImax (shade) &gt;42C = ACGIH Danger. GFDL model rcp 6.0</a:t>
            </a:r>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D2C457-785C-4C19-97CC-F6A44A079162}" type="slidenum">
              <a:rPr lang="en-NZ" altLang="en-US" sz="2400" smtClean="0">
                <a:solidFill>
                  <a:srgbClr val="898989"/>
                </a:solidFill>
              </a:rPr>
              <a:pPr>
                <a:spcBef>
                  <a:spcPct val="0"/>
                </a:spcBef>
                <a:buFontTx/>
                <a:buNone/>
              </a:pPr>
              <a:t>40</a:t>
            </a:fld>
            <a:endParaRPr lang="en-NZ" altLang="en-US" sz="2400" smtClean="0">
              <a:solidFill>
                <a:srgbClr val="898989"/>
              </a:solidFill>
            </a:endParaRPr>
          </a:p>
        </p:txBody>
      </p:sp>
      <p:pic>
        <p:nvPicPr>
          <p:cNvPr id="65541"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6875" y="-1588"/>
            <a:ext cx="9017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944563"/>
            <a:ext cx="3419475"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7138" y="944563"/>
            <a:ext cx="3421062"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 y="4292600"/>
            <a:ext cx="341153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67138" y="4330700"/>
            <a:ext cx="33575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Content Placeholder 2"/>
          <p:cNvSpPr txBox="1">
            <a:spLocks/>
          </p:cNvSpPr>
          <p:nvPr/>
        </p:nvSpPr>
        <p:spPr bwMode="auto">
          <a:xfrm>
            <a:off x="2511425" y="2714625"/>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1995</a:t>
            </a:r>
          </a:p>
        </p:txBody>
      </p:sp>
      <p:sp>
        <p:nvSpPr>
          <p:cNvPr id="65547" name="Content Placeholder 2"/>
          <p:cNvSpPr txBox="1">
            <a:spLocks/>
          </p:cNvSpPr>
          <p:nvPr/>
        </p:nvSpPr>
        <p:spPr bwMode="auto">
          <a:xfrm>
            <a:off x="6294438" y="2655888"/>
            <a:ext cx="10334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2085</a:t>
            </a:r>
          </a:p>
        </p:txBody>
      </p:sp>
      <p:sp>
        <p:nvSpPr>
          <p:cNvPr id="65548" name="Content Placeholder 2"/>
          <p:cNvSpPr txBox="1">
            <a:spLocks/>
          </p:cNvSpPr>
          <p:nvPr/>
        </p:nvSpPr>
        <p:spPr bwMode="auto">
          <a:xfrm>
            <a:off x="53975" y="6076950"/>
            <a:ext cx="10334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1995</a:t>
            </a:r>
          </a:p>
        </p:txBody>
      </p:sp>
      <p:sp>
        <p:nvSpPr>
          <p:cNvPr id="65549" name="Content Placeholder 2"/>
          <p:cNvSpPr txBox="1">
            <a:spLocks/>
          </p:cNvSpPr>
          <p:nvPr/>
        </p:nvSpPr>
        <p:spPr bwMode="auto">
          <a:xfrm>
            <a:off x="3725863" y="6075363"/>
            <a:ext cx="10334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NZ" altLang="en-US" sz="2800"/>
              <a:t>2085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NZ" altLang="en-US" dirty="0" smtClean="0"/>
              <a:t>Who is already there?</a:t>
            </a:r>
          </a:p>
        </p:txBody>
      </p:sp>
      <p:sp>
        <p:nvSpPr>
          <p:cNvPr id="66563" name="Content Placeholder 2"/>
          <p:cNvSpPr>
            <a:spLocks noGrp="1"/>
          </p:cNvSpPr>
          <p:nvPr>
            <p:ph idx="1"/>
          </p:nvPr>
        </p:nvSpPr>
        <p:spPr>
          <a:xfrm>
            <a:off x="179388" y="1387475"/>
            <a:ext cx="8229600" cy="1609725"/>
          </a:xfrm>
        </p:spPr>
        <p:txBody>
          <a:bodyPr/>
          <a:lstStyle/>
          <a:p>
            <a:r>
              <a:rPr lang="en-NZ" altLang="en-US" sz="2800" smtClean="0"/>
              <a:t>Number of days per year where 300W outdoor work should be reduced from 8 hours per day due to heat, increases this century in these cities:</a:t>
            </a:r>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C10315-1DCA-4AEF-BD16-7CE80DBB7204}" type="slidenum">
              <a:rPr lang="en-NZ" altLang="en-US" sz="2400" smtClean="0">
                <a:solidFill>
                  <a:srgbClr val="898989"/>
                </a:solidFill>
              </a:rPr>
              <a:pPr>
                <a:spcBef>
                  <a:spcPct val="0"/>
                </a:spcBef>
                <a:buFontTx/>
                <a:buNone/>
              </a:pPr>
              <a:t>41</a:t>
            </a:fld>
            <a:endParaRPr lang="en-NZ" altLang="en-US" sz="2400" smtClean="0">
              <a:solidFill>
                <a:srgbClr val="898989"/>
              </a:solidFill>
            </a:endParaRPr>
          </a:p>
        </p:txBody>
      </p:sp>
      <p:graphicFrame>
        <p:nvGraphicFramePr>
          <p:cNvPr id="2" name="Table 1"/>
          <p:cNvGraphicFramePr>
            <a:graphicFrameLocks noGrp="1"/>
          </p:cNvGraphicFramePr>
          <p:nvPr/>
        </p:nvGraphicFramePr>
        <p:xfrm>
          <a:off x="755650" y="2990850"/>
          <a:ext cx="7653338" cy="3533778"/>
        </p:xfrm>
        <a:graphic>
          <a:graphicData uri="http://schemas.openxmlformats.org/drawingml/2006/table">
            <a:tbl>
              <a:tblPr firstRow="1" bandRow="1">
                <a:tableStyleId>{93296810-A885-4BE3-A3E7-6D5BEEA58F35}</a:tableStyleId>
              </a:tblPr>
              <a:tblGrid>
                <a:gridCol w="2952251"/>
                <a:gridCol w="2149974"/>
                <a:gridCol w="2551113"/>
              </a:tblGrid>
              <a:tr h="588963">
                <a:tc>
                  <a:txBody>
                    <a:bodyPr/>
                    <a:lstStyle/>
                    <a:p>
                      <a:r>
                        <a:rPr lang="en-NZ" sz="3200" dirty="0" smtClean="0"/>
                        <a:t>City</a:t>
                      </a:r>
                      <a:endParaRPr lang="en-NZ" sz="3200" dirty="0"/>
                    </a:p>
                  </a:txBody>
                  <a:tcPr marL="91438" marR="91438" marT="45719" marB="45719"/>
                </a:tc>
                <a:tc>
                  <a:txBody>
                    <a:bodyPr/>
                    <a:lstStyle/>
                    <a:p>
                      <a:pPr algn="ctr"/>
                      <a:r>
                        <a:rPr lang="en-NZ" sz="3200" dirty="0" smtClean="0"/>
                        <a:t>1995</a:t>
                      </a:r>
                      <a:endParaRPr lang="en-NZ" sz="3200" dirty="0"/>
                    </a:p>
                  </a:txBody>
                  <a:tcPr marL="91438" marR="91438" marT="45719" marB="45719"/>
                </a:tc>
                <a:tc>
                  <a:txBody>
                    <a:bodyPr/>
                    <a:lstStyle/>
                    <a:p>
                      <a:pPr algn="ctr"/>
                      <a:r>
                        <a:rPr lang="en-NZ" sz="3200" dirty="0" smtClean="0"/>
                        <a:t>2085</a:t>
                      </a:r>
                      <a:endParaRPr lang="en-NZ" sz="3200" dirty="0"/>
                    </a:p>
                  </a:txBody>
                  <a:tcPr marL="91438" marR="91438" marT="45719" marB="45719"/>
                </a:tc>
              </a:tr>
              <a:tr h="588963">
                <a:tc>
                  <a:txBody>
                    <a:bodyPr/>
                    <a:lstStyle/>
                    <a:p>
                      <a:r>
                        <a:rPr lang="en-NZ" altLang="en-US" sz="3200" dirty="0" smtClean="0"/>
                        <a:t>Saskatoon</a:t>
                      </a:r>
                      <a:endParaRPr lang="en-NZ" sz="3200" dirty="0"/>
                    </a:p>
                  </a:txBody>
                  <a:tcPr marL="91438" marR="91438" marT="45719" marB="45719"/>
                </a:tc>
                <a:tc>
                  <a:txBody>
                    <a:bodyPr/>
                    <a:lstStyle/>
                    <a:p>
                      <a:pPr algn="ctr"/>
                      <a:r>
                        <a:rPr lang="en-NZ" sz="3200" dirty="0" smtClean="0"/>
                        <a:t>2</a:t>
                      </a:r>
                      <a:endParaRPr lang="en-NZ" sz="3200" dirty="0"/>
                    </a:p>
                  </a:txBody>
                  <a:tcPr marL="91438" marR="91438" marT="45719" marB="45719"/>
                </a:tc>
                <a:tc>
                  <a:txBody>
                    <a:bodyPr/>
                    <a:lstStyle/>
                    <a:p>
                      <a:pPr algn="ctr"/>
                      <a:r>
                        <a:rPr lang="en-NZ" sz="3200" dirty="0" smtClean="0"/>
                        <a:t>10</a:t>
                      </a:r>
                      <a:endParaRPr lang="en-NZ" sz="3200" dirty="0"/>
                    </a:p>
                  </a:txBody>
                  <a:tcPr marL="91438" marR="91438" marT="45719" marB="45719"/>
                </a:tc>
              </a:tr>
              <a:tr h="588963">
                <a:tc>
                  <a:txBody>
                    <a:bodyPr/>
                    <a:lstStyle/>
                    <a:p>
                      <a:r>
                        <a:rPr lang="en-NZ" altLang="en-US" sz="3200" dirty="0" smtClean="0"/>
                        <a:t>Chicago</a:t>
                      </a:r>
                      <a:endParaRPr lang="en-NZ" sz="3200" dirty="0"/>
                    </a:p>
                  </a:txBody>
                  <a:tcPr marL="91438" marR="91438" marT="45719" marB="45719"/>
                </a:tc>
                <a:tc>
                  <a:txBody>
                    <a:bodyPr/>
                    <a:lstStyle/>
                    <a:p>
                      <a:pPr algn="ctr"/>
                      <a:r>
                        <a:rPr lang="en-NZ" sz="3200" dirty="0" smtClean="0"/>
                        <a:t>20</a:t>
                      </a:r>
                      <a:endParaRPr lang="en-NZ" sz="3200" dirty="0"/>
                    </a:p>
                  </a:txBody>
                  <a:tcPr marL="91438" marR="91438" marT="45719" marB="45719"/>
                </a:tc>
                <a:tc>
                  <a:txBody>
                    <a:bodyPr/>
                    <a:lstStyle/>
                    <a:p>
                      <a:pPr algn="ctr"/>
                      <a:r>
                        <a:rPr lang="en-NZ" sz="3200" dirty="0" smtClean="0"/>
                        <a:t>45</a:t>
                      </a:r>
                      <a:endParaRPr lang="en-NZ" sz="3200" dirty="0"/>
                    </a:p>
                  </a:txBody>
                  <a:tcPr marL="91438" marR="91438" marT="45719" marB="45719"/>
                </a:tc>
              </a:tr>
              <a:tr h="588963">
                <a:tc>
                  <a:txBody>
                    <a:bodyPr/>
                    <a:lstStyle/>
                    <a:p>
                      <a:r>
                        <a:rPr lang="en-NZ" altLang="en-US" sz="3200" dirty="0" smtClean="0"/>
                        <a:t>Dallas</a:t>
                      </a:r>
                      <a:endParaRPr lang="en-NZ" sz="3200" dirty="0"/>
                    </a:p>
                  </a:txBody>
                  <a:tcPr marL="91438" marR="91438" marT="45719" marB="45719"/>
                </a:tc>
                <a:tc>
                  <a:txBody>
                    <a:bodyPr/>
                    <a:lstStyle/>
                    <a:p>
                      <a:pPr algn="ctr"/>
                      <a:r>
                        <a:rPr lang="en-NZ" sz="3200" dirty="0" smtClean="0"/>
                        <a:t>118</a:t>
                      </a:r>
                      <a:endParaRPr lang="en-NZ" sz="3200" dirty="0"/>
                    </a:p>
                  </a:txBody>
                  <a:tcPr marL="91438" marR="91438" marT="45719" marB="45719"/>
                </a:tc>
                <a:tc>
                  <a:txBody>
                    <a:bodyPr/>
                    <a:lstStyle/>
                    <a:p>
                      <a:pPr algn="ctr"/>
                      <a:r>
                        <a:rPr lang="en-NZ" sz="3200" dirty="0" smtClean="0"/>
                        <a:t>150</a:t>
                      </a:r>
                      <a:endParaRPr lang="en-NZ" sz="3200" dirty="0"/>
                    </a:p>
                  </a:txBody>
                  <a:tcPr marL="91438" marR="91438" marT="45719" marB="45719"/>
                </a:tc>
              </a:tr>
              <a:tr h="588963">
                <a:tc>
                  <a:txBody>
                    <a:bodyPr/>
                    <a:lstStyle/>
                    <a:p>
                      <a:r>
                        <a:rPr lang="en-NZ" altLang="en-US" sz="3200" dirty="0" smtClean="0"/>
                        <a:t>Bangkok</a:t>
                      </a:r>
                      <a:endParaRPr lang="en-NZ" sz="3200" dirty="0"/>
                    </a:p>
                  </a:txBody>
                  <a:tcPr marL="91438" marR="91438" marT="45719" marB="45719"/>
                </a:tc>
                <a:tc>
                  <a:txBody>
                    <a:bodyPr/>
                    <a:lstStyle/>
                    <a:p>
                      <a:pPr algn="ctr"/>
                      <a:r>
                        <a:rPr lang="en-NZ" sz="3200" dirty="0" smtClean="0"/>
                        <a:t>333</a:t>
                      </a:r>
                      <a:endParaRPr lang="en-NZ" sz="3200" dirty="0"/>
                    </a:p>
                  </a:txBody>
                  <a:tcPr marL="91438" marR="91438" marT="45719" marB="45719"/>
                </a:tc>
                <a:tc>
                  <a:txBody>
                    <a:bodyPr/>
                    <a:lstStyle/>
                    <a:p>
                      <a:pPr algn="ctr"/>
                      <a:r>
                        <a:rPr lang="en-NZ" sz="3200" dirty="0" smtClean="0"/>
                        <a:t>355</a:t>
                      </a:r>
                      <a:endParaRPr lang="en-NZ" sz="3200" dirty="0"/>
                    </a:p>
                  </a:txBody>
                  <a:tcPr marL="91438" marR="91438" marT="45719" marB="45719"/>
                </a:tc>
              </a:tr>
              <a:tr h="588963">
                <a:tc>
                  <a:txBody>
                    <a:bodyPr/>
                    <a:lstStyle/>
                    <a:p>
                      <a:r>
                        <a:rPr lang="en-NZ" altLang="en-US" sz="3200" dirty="0" smtClean="0"/>
                        <a:t>Kuala Lumpur </a:t>
                      </a:r>
                      <a:endParaRPr lang="en-NZ" sz="3200" dirty="0"/>
                    </a:p>
                  </a:txBody>
                  <a:tcPr marL="91438" marR="91438" marT="45719" marB="45719"/>
                </a:tc>
                <a:tc>
                  <a:txBody>
                    <a:bodyPr/>
                    <a:lstStyle/>
                    <a:p>
                      <a:pPr algn="ctr"/>
                      <a:r>
                        <a:rPr lang="en-NZ" sz="3200" dirty="0" smtClean="0"/>
                        <a:t>361</a:t>
                      </a:r>
                      <a:endParaRPr lang="en-NZ" sz="3200" dirty="0"/>
                    </a:p>
                  </a:txBody>
                  <a:tcPr marL="91438" marR="91438" marT="45719" marB="45719"/>
                </a:tc>
                <a:tc>
                  <a:txBody>
                    <a:bodyPr/>
                    <a:lstStyle/>
                    <a:p>
                      <a:pPr algn="ctr"/>
                      <a:r>
                        <a:rPr lang="en-NZ" sz="3200" dirty="0" smtClean="0"/>
                        <a:t>365</a:t>
                      </a:r>
                      <a:endParaRPr lang="en-NZ" sz="3200" dirty="0"/>
                    </a:p>
                  </a:txBody>
                  <a:tcPr marL="91438" marR="91438" marT="45719" marB="45719"/>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NZ" altLang="en-US" smtClean="0"/>
              <a:t>Climatechip.org</a:t>
            </a:r>
          </a:p>
        </p:txBody>
      </p:sp>
      <p:sp>
        <p:nvSpPr>
          <p:cNvPr id="67587" name="Content Placeholder 2"/>
          <p:cNvSpPr>
            <a:spLocks noGrp="1"/>
          </p:cNvSpPr>
          <p:nvPr>
            <p:ph idx="1"/>
          </p:nvPr>
        </p:nvSpPr>
        <p:spPr/>
        <p:txBody>
          <a:bodyPr/>
          <a:lstStyle/>
          <a:p>
            <a:r>
              <a:rPr lang="en-NZ" altLang="en-US" smtClean="0"/>
              <a:t>Online climate predictions in 0.5X0.5 degree resolution.</a:t>
            </a:r>
          </a:p>
          <a:p>
            <a:r>
              <a:rPr lang="en-NZ" altLang="en-US" smtClean="0">
                <a:hlinkClick r:id="rId2"/>
              </a:rPr>
              <a:t>www.climatechip.org</a:t>
            </a:r>
            <a:endParaRPr lang="en-NZ" altLang="en-US" smtClean="0"/>
          </a:p>
          <a:p>
            <a:endParaRPr lang="en-NZ" altLang="en-US" smtClean="0"/>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6BE892-1333-4BA9-B5E4-E938F91C70D0}" type="slidenum">
              <a:rPr lang="en-NZ" altLang="en-US" sz="2400" smtClean="0">
                <a:solidFill>
                  <a:srgbClr val="898989"/>
                </a:solidFill>
              </a:rPr>
              <a:pPr>
                <a:spcBef>
                  <a:spcPct val="0"/>
                </a:spcBef>
                <a:buFontTx/>
                <a:buNone/>
              </a:pPr>
              <a:t>42</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NZ" altLang="en-US" smtClean="0"/>
              <a:t>www.climatechip.org</a:t>
            </a:r>
          </a:p>
        </p:txBody>
      </p:sp>
      <p:sp>
        <p:nvSpPr>
          <p:cNvPr id="686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45837B-9CFB-4DB3-B07D-ECEE5E4DBE9F}" type="slidenum">
              <a:rPr lang="en-NZ" altLang="en-US" sz="2400" smtClean="0">
                <a:solidFill>
                  <a:srgbClr val="898989"/>
                </a:solidFill>
              </a:rPr>
              <a:pPr>
                <a:spcBef>
                  <a:spcPct val="0"/>
                </a:spcBef>
                <a:buFontTx/>
                <a:buNone/>
              </a:pPr>
              <a:t>43</a:t>
            </a:fld>
            <a:endParaRPr lang="en-NZ" altLang="en-US" sz="2400" smtClean="0">
              <a:solidFill>
                <a:srgbClr val="898989"/>
              </a:solidFill>
            </a:endParaRPr>
          </a:p>
        </p:txBody>
      </p:sp>
      <p:pic>
        <p:nvPicPr>
          <p:cNvPr id="686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589BF3-8E03-423E-9D7D-BCCB6B5B1CAC}" type="slidenum">
              <a:rPr lang="en-NZ" altLang="en-US" sz="2400" smtClean="0">
                <a:solidFill>
                  <a:srgbClr val="898989"/>
                </a:solidFill>
              </a:rPr>
              <a:pPr>
                <a:spcBef>
                  <a:spcPct val="0"/>
                </a:spcBef>
                <a:buFontTx/>
                <a:buNone/>
              </a:pPr>
              <a:t>44</a:t>
            </a:fld>
            <a:endParaRPr lang="en-NZ" altLang="en-US" sz="2400" smtClean="0">
              <a:solidFill>
                <a:srgbClr val="898989"/>
              </a:solidFill>
            </a:endParaRPr>
          </a:p>
        </p:txBody>
      </p:sp>
      <p:pic>
        <p:nvPicPr>
          <p:cNvPr id="696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9144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itle 1"/>
          <p:cNvSpPr>
            <a:spLocks noGrp="1"/>
          </p:cNvSpPr>
          <p:nvPr>
            <p:ph type="title"/>
          </p:nvPr>
        </p:nvSpPr>
        <p:spPr/>
        <p:txBody>
          <a:bodyPr/>
          <a:lstStyle/>
          <a:p>
            <a:r>
              <a:rPr lang="en-NZ" altLang="en-US" smtClean="0">
                <a:hlinkClick r:id="rId3"/>
              </a:rPr>
              <a:t>www.climatechip.org</a:t>
            </a:r>
            <a:endParaRPr lang="en-NZ" altLang="en-US" smtClean="0"/>
          </a:p>
        </p:txBody>
      </p:sp>
      <p:sp>
        <p:nvSpPr>
          <p:cNvPr id="69637" name="Content Placeholder 2"/>
          <p:cNvSpPr>
            <a:spLocks noGrp="1"/>
          </p:cNvSpPr>
          <p:nvPr>
            <p:ph idx="1"/>
          </p:nvPr>
        </p:nvSpPr>
        <p:spPr>
          <a:xfrm>
            <a:off x="2627313" y="1417638"/>
            <a:ext cx="4586287" cy="604837"/>
          </a:xfrm>
        </p:spPr>
        <p:txBody>
          <a:bodyPr/>
          <a:lstStyle/>
          <a:p>
            <a:pPr marL="0" indent="0">
              <a:buFont typeface="Arial" panose="020B0604020202020204" pitchFamily="34" charset="0"/>
              <a:buNone/>
            </a:pPr>
            <a:r>
              <a:rPr lang="en-NZ" altLang="en-US" smtClean="0"/>
              <a:t>Today              Tomorrow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93675"/>
            <a:ext cx="9144000" cy="1143000"/>
          </a:xfrm>
        </p:spPr>
        <p:txBody>
          <a:bodyPr/>
          <a:lstStyle/>
          <a:p>
            <a:pPr>
              <a:defRPr/>
            </a:pPr>
            <a:r>
              <a:rPr lang="en-NZ" altLang="en-US" b="1" dirty="0" smtClean="0">
                <a:solidFill>
                  <a:schemeClr val="bg1"/>
                </a:solidFill>
                <a:effectLst>
                  <a:outerShdw blurRad="38100" dist="38100" dir="2700000" algn="tl">
                    <a:srgbClr val="000000">
                      <a:alpha val="43137"/>
                    </a:srgbClr>
                  </a:outerShdw>
                </a:effectLst>
              </a:rPr>
              <a:t>Comparing Nth America &amp; South Asia</a:t>
            </a:r>
          </a:p>
        </p:txBody>
      </p:sp>
      <p:sp>
        <p:nvSpPr>
          <p:cNvPr id="70659" name="Content Placeholder 2"/>
          <p:cNvSpPr>
            <a:spLocks noGrp="1"/>
          </p:cNvSpPr>
          <p:nvPr>
            <p:ph idx="1"/>
          </p:nvPr>
        </p:nvSpPr>
        <p:spPr/>
        <p:txBody>
          <a:bodyPr/>
          <a:lstStyle/>
          <a:p>
            <a:pPr marL="0" indent="0">
              <a:buNone/>
              <a:defRPr/>
            </a:pPr>
            <a:r>
              <a:rPr lang="en-NZ" altLang="en-US" sz="3600" b="1" dirty="0" smtClean="0">
                <a:solidFill>
                  <a:schemeClr val="bg1"/>
                </a:solidFill>
                <a:effectLst>
                  <a:outerShdw blurRad="38100" dist="38100" dir="2700000" algn="tl">
                    <a:srgbClr val="000000">
                      <a:alpha val="43137"/>
                    </a:srgbClr>
                  </a:outerShdw>
                </a:effectLst>
              </a:rPr>
              <a:t>What can we learn from each other?</a:t>
            </a:r>
          </a:p>
          <a:p>
            <a:pPr>
              <a:defRPr/>
            </a:pPr>
            <a:r>
              <a:rPr lang="en-NZ" altLang="en-US" b="1" dirty="0" smtClean="0">
                <a:solidFill>
                  <a:schemeClr val="bg1"/>
                </a:solidFill>
                <a:effectLst>
                  <a:outerShdw blurRad="38100" dist="38100" dir="2700000" algn="tl">
                    <a:srgbClr val="000000">
                      <a:alpha val="43137"/>
                    </a:srgbClr>
                  </a:outerShdw>
                </a:effectLst>
              </a:rPr>
              <a:t>How do you deal with heat stress now?</a:t>
            </a:r>
          </a:p>
          <a:p>
            <a:pPr>
              <a:defRPr/>
            </a:pPr>
            <a:r>
              <a:rPr lang="en-NZ" altLang="en-US" b="1" dirty="0" smtClean="0">
                <a:solidFill>
                  <a:schemeClr val="bg1"/>
                </a:solidFill>
                <a:effectLst>
                  <a:outerShdw blurRad="38100" dist="38100" dir="2700000" algn="tl">
                    <a:srgbClr val="000000">
                      <a:alpha val="43137"/>
                    </a:srgbClr>
                  </a:outerShdw>
                </a:effectLst>
              </a:rPr>
              <a:t>Water, clothes, work intensity, rest space, a/c</a:t>
            </a:r>
          </a:p>
          <a:p>
            <a:pPr>
              <a:defRPr/>
            </a:pPr>
            <a:r>
              <a:rPr lang="en-NZ" altLang="en-US" b="1" dirty="0" smtClean="0">
                <a:solidFill>
                  <a:schemeClr val="bg1"/>
                </a:solidFill>
                <a:effectLst>
                  <a:outerShdw blurRad="38100" dist="38100" dir="2700000" algn="tl">
                    <a:srgbClr val="000000">
                      <a:alpha val="43137"/>
                    </a:srgbClr>
                  </a:outerShdw>
                </a:effectLst>
              </a:rPr>
              <a:t>Advantages vs Disadvantages</a:t>
            </a:r>
          </a:p>
          <a:p>
            <a:pPr>
              <a:defRPr/>
            </a:pPr>
            <a:r>
              <a:rPr lang="en-NZ" altLang="en-US" b="1" dirty="0">
                <a:solidFill>
                  <a:schemeClr val="bg1"/>
                </a:solidFill>
                <a:effectLst>
                  <a:outerShdw blurRad="38100" dist="38100" dir="2700000" algn="tl">
                    <a:srgbClr val="000000">
                      <a:alpha val="43137"/>
                    </a:srgbClr>
                  </a:outerShdw>
                </a:effectLst>
              </a:rPr>
              <a:t>Health factors vs Productivity loss</a:t>
            </a:r>
          </a:p>
          <a:p>
            <a:pPr>
              <a:defRPr/>
            </a:pPr>
            <a:r>
              <a:rPr lang="en-NZ" altLang="en-US" b="1" dirty="0" smtClean="0">
                <a:solidFill>
                  <a:schemeClr val="bg1"/>
                </a:solidFill>
                <a:effectLst>
                  <a:outerShdw blurRad="38100" dist="38100" dir="2700000" algn="tl">
                    <a:srgbClr val="000000">
                      <a:alpha val="43137"/>
                    </a:srgbClr>
                  </a:outerShdw>
                </a:effectLst>
              </a:rPr>
              <a:t>Self pacing (</a:t>
            </a:r>
            <a:r>
              <a:rPr lang="en-NZ" altLang="en-US" b="1" dirty="0" err="1" smtClean="0">
                <a:solidFill>
                  <a:schemeClr val="bg1"/>
                </a:solidFill>
                <a:effectLst>
                  <a:outerShdw blurRad="38100" dist="38100" dir="2700000" algn="tl">
                    <a:srgbClr val="000000">
                      <a:alpha val="43137"/>
                    </a:srgbClr>
                  </a:outerShdw>
                </a:effectLst>
              </a:rPr>
              <a:t>Rowlinson</a:t>
            </a:r>
            <a:r>
              <a:rPr lang="en-NZ" altLang="en-US" b="1" dirty="0" smtClean="0">
                <a:solidFill>
                  <a:schemeClr val="bg1"/>
                </a:solidFill>
                <a:effectLst>
                  <a:outerShdw blurRad="38100" dist="38100" dir="2700000" algn="tl">
                    <a:srgbClr val="000000">
                      <a:alpha val="43137"/>
                    </a:srgbClr>
                  </a:outerShdw>
                </a:effectLst>
              </a:rPr>
              <a:t>: construction industry example – Hong Kong 2014)</a:t>
            </a:r>
          </a:p>
        </p:txBody>
      </p:sp>
      <p:sp>
        <p:nvSpPr>
          <p:cNvPr id="706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BADE9C-A6DE-4974-8868-E9A4E9A07534}" type="slidenum">
              <a:rPr lang="en-NZ" altLang="en-US" sz="2400" smtClean="0">
                <a:solidFill>
                  <a:srgbClr val="898989"/>
                </a:solidFill>
              </a:rPr>
              <a:pPr>
                <a:spcBef>
                  <a:spcPct val="0"/>
                </a:spcBef>
                <a:buFontTx/>
                <a:buNone/>
              </a:pPr>
              <a:t>45</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NZ" altLang="en-US" smtClean="0"/>
              <a:t>Thank You</a:t>
            </a:r>
          </a:p>
        </p:txBody>
      </p:sp>
      <p:sp>
        <p:nvSpPr>
          <p:cNvPr id="727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22E521-780A-4AAC-99E4-A00B57EDEC0E}" type="slidenum">
              <a:rPr lang="en-NZ" altLang="en-US" sz="2400" smtClean="0">
                <a:solidFill>
                  <a:srgbClr val="898989"/>
                </a:solidFill>
              </a:rPr>
              <a:pPr>
                <a:spcBef>
                  <a:spcPct val="0"/>
                </a:spcBef>
                <a:buFontTx/>
                <a:buNone/>
              </a:pPr>
              <a:t>46</a:t>
            </a:fld>
            <a:endParaRPr lang="en-NZ" altLang="en-US" sz="2400" smtClean="0">
              <a:solidFill>
                <a:srgbClr val="898989"/>
              </a:solidFill>
            </a:endParaRPr>
          </a:p>
        </p:txBody>
      </p:sp>
      <p:sp>
        <p:nvSpPr>
          <p:cNvPr id="72708"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NZ" altLang="en-US"/>
              <a:t>Take home:</a:t>
            </a:r>
          </a:p>
          <a:p>
            <a:pPr lvl="1"/>
            <a:r>
              <a:rPr lang="en-NZ" altLang="en-US"/>
              <a:t>Climate change will adversely affect the health and/or productivity of rural regions</a:t>
            </a:r>
          </a:p>
          <a:p>
            <a:pPr lvl="1"/>
            <a:r>
              <a:rPr lang="en-NZ" altLang="en-US"/>
              <a:t>Cooler regions can learn from hotter regions</a:t>
            </a:r>
          </a:p>
          <a:p>
            <a:pPr lvl="1"/>
            <a:r>
              <a:rPr lang="en-NZ" altLang="en-US"/>
              <a:t>Hothaps is designed to facilitate sharing of knowledge on heat stress and its mitigation</a:t>
            </a:r>
          </a:p>
          <a:p>
            <a:pPr lvl="1"/>
            <a:r>
              <a:rPr lang="en-NZ" altLang="en-US"/>
              <a:t>Climatechip.org is a way of getting involved with the world-wide collaborative Hothaps program.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990600"/>
            <a:ext cx="47529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436563" y="0"/>
            <a:ext cx="8229600" cy="1143000"/>
          </a:xfrm>
        </p:spPr>
        <p:txBody>
          <a:bodyPr/>
          <a:lstStyle/>
          <a:p>
            <a:r>
              <a:rPr lang="en-NZ" altLang="en-US" smtClean="0"/>
              <a:t>Dying from heat?</a:t>
            </a:r>
          </a:p>
        </p:txBody>
      </p:sp>
      <p:graphicFrame>
        <p:nvGraphicFramePr>
          <p:cNvPr id="5" name="Content Placeholder 4"/>
          <p:cNvGraphicFramePr>
            <a:graphicFrameLocks noGrp="1"/>
          </p:cNvGraphicFramePr>
          <p:nvPr>
            <p:ph idx="1"/>
          </p:nvPr>
        </p:nvGraphicFramePr>
        <p:xfrm>
          <a:off x="323850" y="1060450"/>
          <a:ext cx="3167063" cy="5602291"/>
        </p:xfrm>
        <a:graphic>
          <a:graphicData uri="http://schemas.openxmlformats.org/drawingml/2006/table">
            <a:tbl>
              <a:tblPr>
                <a:tableStyleId>{5C22544A-7EE6-4342-B048-85BDC9FD1C3A}</a:tableStyleId>
              </a:tblPr>
              <a:tblGrid>
                <a:gridCol w="1439331"/>
                <a:gridCol w="791877"/>
                <a:gridCol w="935855"/>
              </a:tblGrid>
              <a:tr h="858013">
                <a:tc gridSpan="3">
                  <a:txBody>
                    <a:bodyPr/>
                    <a:lstStyle/>
                    <a:p>
                      <a:pPr algn="l" fontAlgn="b"/>
                      <a:r>
                        <a:rPr lang="en-NZ" sz="2400" u="none" strike="noStrike" dirty="0">
                          <a:effectLst/>
                        </a:rPr>
                        <a:t>2003 French </a:t>
                      </a:r>
                      <a:r>
                        <a:rPr lang="en-NZ" sz="2400" u="none" strike="noStrike" dirty="0" smtClean="0">
                          <a:effectLst/>
                        </a:rPr>
                        <a:t>Heatwave Excess Deaths</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a:p>
                  </a:txBody>
                  <a:tcPr/>
                </a:tc>
                <a:tc hMerge="1">
                  <a:txBody>
                    <a:bodyPr/>
                    <a:lstStyle/>
                    <a:p>
                      <a:endParaRPr lang="en-NZ"/>
                    </a:p>
                  </a:txBody>
                  <a:tcPr/>
                </a:tc>
              </a:tr>
              <a:tr h="431298">
                <a:tc>
                  <a:txBody>
                    <a:bodyPr/>
                    <a:lstStyle/>
                    <a:p>
                      <a:pPr algn="ctr" fontAlgn="b"/>
                      <a:r>
                        <a:rPr lang="en-NZ" sz="2400" u="none" strike="noStrike" dirty="0">
                          <a:effectLst/>
                        </a:rPr>
                        <a:t>Age</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NZ" sz="2400" u="none" strike="noStrike">
                          <a:effectLst/>
                        </a:rPr>
                        <a:t>male</a:t>
                      </a:r>
                      <a:endParaRPr lang="en-NZ" sz="2400" b="0" i="0" u="none" strike="noStrike">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NZ" sz="2400" u="none" strike="noStrike">
                          <a:effectLst/>
                        </a:rPr>
                        <a:t>female</a:t>
                      </a:r>
                      <a:endParaRPr lang="en-NZ" sz="2400" b="0" i="0" u="none" strike="noStrike">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0-9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-3</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a:effectLst/>
                        </a:rPr>
                        <a:t>-20</a:t>
                      </a:r>
                      <a:endParaRPr lang="en-NZ" sz="2400" b="0" i="0" u="none" strike="noStrike">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20-29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40</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-16</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30-39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109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-35</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40-49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246</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58</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50-59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343</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228</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60-69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551</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456</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70-79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1326</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1888</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80-89</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a:effectLst/>
                        </a:rPr>
                        <a:t>1849</a:t>
                      </a:r>
                      <a:endParaRPr lang="en-NZ" sz="2400" b="0" i="0" u="none" strike="noStrike">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3593</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a:txBody>
                    <a:bodyPr/>
                    <a:lstStyle/>
                    <a:p>
                      <a:pPr algn="ctr" fontAlgn="b"/>
                      <a:r>
                        <a:rPr lang="en-NZ" sz="2400" u="none" strike="noStrike" dirty="0">
                          <a:effectLst/>
                        </a:rPr>
                        <a:t>90 &amp; over</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a:effectLst/>
                        </a:rPr>
                        <a:t>759</a:t>
                      </a:r>
                      <a:endParaRPr lang="en-NZ" sz="2400" b="0" i="0" u="none" strike="noStrike">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Z" sz="2400" u="none" strike="noStrike" dirty="0">
                          <a:effectLst/>
                        </a:rPr>
                        <a:t>3371</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98">
                <a:tc gridSpan="3">
                  <a:txBody>
                    <a:bodyPr/>
                    <a:lstStyle/>
                    <a:p>
                      <a:pPr algn="ctr" fontAlgn="b"/>
                      <a:r>
                        <a:rPr lang="en-NZ" sz="2400" b="0" i="0" u="none" strike="noStrike" dirty="0" err="1" smtClean="0">
                          <a:solidFill>
                            <a:srgbClr val="000000"/>
                          </a:solidFill>
                          <a:effectLst/>
                          <a:latin typeface="Calibri" panose="020F0502020204030204" pitchFamily="34" charset="0"/>
                        </a:rPr>
                        <a:t>WBGTmax</a:t>
                      </a:r>
                      <a:r>
                        <a:rPr lang="en-NZ" sz="2400" b="0" i="0" u="none" strike="noStrike" dirty="0" smtClean="0">
                          <a:solidFill>
                            <a:srgbClr val="000000"/>
                          </a:solidFill>
                          <a:effectLst/>
                          <a:latin typeface="Calibri" panose="020F0502020204030204" pitchFamily="34" charset="0"/>
                        </a:rPr>
                        <a:t>(shade) &lt; 29C</a:t>
                      </a:r>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fontAlgn="b"/>
                      <a:endParaRPr lang="en-NZ" sz="2400" b="0" i="0" u="none" strike="noStrike">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NZ" sz="2400" b="0" i="0" u="none" strike="noStrike" dirty="0">
                        <a:solidFill>
                          <a:srgbClr val="000000"/>
                        </a:solidFill>
                        <a:effectLst/>
                        <a:latin typeface="Calibri" panose="020F0502020204030204" pitchFamily="34" charset="0"/>
                      </a:endParaRPr>
                    </a:p>
                  </a:txBody>
                  <a:tcPr marL="4580" marR="4580" marT="4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2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0A8C6B-AA7F-44D0-B306-6E2EE6203BFC}" type="slidenum">
              <a:rPr lang="en-NZ" altLang="en-US" sz="2400" smtClean="0">
                <a:solidFill>
                  <a:srgbClr val="898989"/>
                </a:solidFill>
              </a:rPr>
              <a:pPr>
                <a:spcBef>
                  <a:spcPct val="0"/>
                </a:spcBef>
                <a:buFontTx/>
                <a:buNone/>
              </a:pPr>
              <a:t>5</a:t>
            </a:fld>
            <a:endParaRPr lang="en-NZ" altLang="en-US" sz="2400" smtClean="0">
              <a:solidFill>
                <a:srgbClr val="898989"/>
              </a:solidFill>
            </a:endParaRPr>
          </a:p>
        </p:txBody>
      </p:sp>
      <p:pic>
        <p:nvPicPr>
          <p:cNvPr id="722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4772"/>
          <a:stretch>
            <a:fillRect/>
          </a:stretch>
        </p:blipFill>
        <p:spPr bwMode="auto">
          <a:xfrm>
            <a:off x="3779838" y="3692525"/>
            <a:ext cx="47529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23"/>
                                        </p:tgtEl>
                                        <p:attrNameLst>
                                          <p:attrName>style.visibility</p:attrName>
                                        </p:attrNameLst>
                                      </p:cBhvr>
                                      <p:to>
                                        <p:strVal val="visible"/>
                                      </p:to>
                                    </p:set>
                                    <p:animEffect transition="in" filter="fade">
                                      <p:cBhvr>
                                        <p:cTn id="12" dur="500"/>
                                        <p:tgtEl>
                                          <p:spTgt spid="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433512"/>
          </a:xfrm>
        </p:spPr>
        <p:txBody>
          <a:bodyPr/>
          <a:lstStyle/>
          <a:p>
            <a:r>
              <a:rPr lang="en-NZ" altLang="en-US" smtClean="0"/>
              <a:t>Who is more at risk of heat strain?</a:t>
            </a:r>
            <a:br>
              <a:rPr lang="en-NZ" altLang="en-US" smtClean="0"/>
            </a:br>
            <a:r>
              <a:rPr lang="en-NZ" altLang="en-US" smtClean="0"/>
              <a:t>(same temperature)</a:t>
            </a:r>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844675"/>
            <a:ext cx="1368425" cy="2055813"/>
          </a:xfrm>
        </p:spPr>
      </p:pic>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6E3AC7-7FCB-4B14-83B2-2645DF84CDB5}" type="slidenum">
              <a:rPr lang="en-NZ" altLang="en-US" sz="2400" smtClean="0">
                <a:solidFill>
                  <a:srgbClr val="898989"/>
                </a:solidFill>
              </a:rPr>
              <a:pPr>
                <a:spcBef>
                  <a:spcPct val="0"/>
                </a:spcBef>
                <a:buFontTx/>
                <a:buNone/>
              </a:pPr>
              <a:t>6</a:t>
            </a:fld>
            <a:endParaRPr lang="en-NZ" altLang="en-US" sz="2400" smtClean="0">
              <a:solidFill>
                <a:srgbClr val="898989"/>
              </a:solidFill>
            </a:endParaRPr>
          </a:p>
        </p:txBody>
      </p:sp>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844675"/>
            <a:ext cx="14859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846263"/>
            <a:ext cx="130016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Content Placeholder 2"/>
          <p:cNvSpPr txBox="1">
            <a:spLocks/>
          </p:cNvSpPr>
          <p:nvPr/>
        </p:nvSpPr>
        <p:spPr bwMode="auto">
          <a:xfrm>
            <a:off x="457200" y="4437063"/>
            <a:ext cx="82296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NZ" altLang="en-US"/>
              <a:t>Worker:  I’m feeling hot, dizzy and nauseous</a:t>
            </a:r>
          </a:p>
          <a:p>
            <a:pPr eaLnBrk="1" hangingPunct="1"/>
            <a:r>
              <a:rPr lang="en-NZ" altLang="en-US"/>
              <a:t>Supervisor: Drink plenty of water.  That will allow you to sweat more to cool you down.</a:t>
            </a:r>
          </a:p>
        </p:txBody>
      </p:sp>
      <p:sp>
        <p:nvSpPr>
          <p:cNvPr id="2" name="Multiply 1"/>
          <p:cNvSpPr/>
          <p:nvPr/>
        </p:nvSpPr>
        <p:spPr>
          <a:xfrm>
            <a:off x="9525" y="5056188"/>
            <a:ext cx="9144000" cy="1801812"/>
          </a:xfrm>
          <a:prstGeom prst="mathMultiply">
            <a:avLst/>
          </a:prstGeom>
          <a:solidFill>
            <a:schemeClr val="accent6">
              <a:lumMod val="75000"/>
              <a:alpha val="65000"/>
            </a:schemeClr>
          </a:solidFill>
          <a:ln>
            <a:solidFill>
              <a:srgbClr val="FF000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143000"/>
            <a:ext cx="558165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7"/>
          <p:cNvSpPr>
            <a:spLocks noGrp="1" noChangeArrowheads="1"/>
          </p:cNvSpPr>
          <p:nvPr>
            <p:ph type="title"/>
          </p:nvPr>
        </p:nvSpPr>
        <p:spPr>
          <a:xfrm>
            <a:off x="457200" y="0"/>
            <a:ext cx="8229600" cy="1143000"/>
          </a:xfrm>
        </p:spPr>
        <p:txBody>
          <a:bodyPr/>
          <a:lstStyle/>
          <a:p>
            <a:pPr eaLnBrk="1" hangingPunct="1"/>
            <a:r>
              <a:rPr lang="fi-FI" altLang="en-US" sz="3200" smtClean="0"/>
              <a:t>Effect of physical work on core temperature</a:t>
            </a:r>
            <a:r>
              <a:rPr lang="fi-FI" altLang="en-US" sz="4000" smtClean="0"/>
              <a:t> </a:t>
            </a:r>
          </a:p>
        </p:txBody>
      </p:sp>
      <p:sp>
        <p:nvSpPr>
          <p:cNvPr id="12293" name="Line 25"/>
          <p:cNvSpPr>
            <a:spLocks noChangeShapeType="1"/>
          </p:cNvSpPr>
          <p:nvPr/>
        </p:nvSpPr>
        <p:spPr bwMode="auto">
          <a:xfrm>
            <a:off x="3048000" y="4724400"/>
            <a:ext cx="0" cy="4572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NZ"/>
          </a:p>
        </p:txBody>
      </p:sp>
      <p:sp>
        <p:nvSpPr>
          <p:cNvPr id="12294" name="Text Box 30"/>
          <p:cNvSpPr txBox="1">
            <a:spLocks noChangeArrowheads="1"/>
          </p:cNvSpPr>
          <p:nvPr/>
        </p:nvSpPr>
        <p:spPr bwMode="auto">
          <a:xfrm>
            <a:off x="2895600" y="510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en-US" sz="1800" b="1">
                <a:solidFill>
                  <a:srgbClr val="FF3300"/>
                </a:solidFill>
                <a:latin typeface="Arial" panose="020B0604020202020204" pitchFamily="34" charset="0"/>
              </a:rPr>
              <a:t>1</a:t>
            </a:r>
          </a:p>
        </p:txBody>
      </p:sp>
      <p:sp>
        <p:nvSpPr>
          <p:cNvPr id="12295" name="Text Box 31"/>
          <p:cNvSpPr txBox="1">
            <a:spLocks noChangeArrowheads="1"/>
          </p:cNvSpPr>
          <p:nvPr/>
        </p:nvSpPr>
        <p:spPr bwMode="auto">
          <a:xfrm>
            <a:off x="3238500" y="510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en-US" sz="1800" b="1">
                <a:solidFill>
                  <a:srgbClr val="FF3300"/>
                </a:solidFill>
                <a:latin typeface="Arial" panose="020B0604020202020204" pitchFamily="34" charset="0"/>
              </a:rPr>
              <a:t>2</a:t>
            </a:r>
          </a:p>
        </p:txBody>
      </p:sp>
      <p:sp>
        <p:nvSpPr>
          <p:cNvPr id="12296" name="Text Box 32"/>
          <p:cNvSpPr txBox="1">
            <a:spLocks noChangeArrowheads="1"/>
          </p:cNvSpPr>
          <p:nvPr/>
        </p:nvSpPr>
        <p:spPr bwMode="auto">
          <a:xfrm>
            <a:off x="3886200" y="510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en-US" sz="1800" b="1">
                <a:solidFill>
                  <a:srgbClr val="FF3300"/>
                </a:solidFill>
                <a:latin typeface="Arial" panose="020B0604020202020204" pitchFamily="34" charset="0"/>
              </a:rPr>
              <a:t>3</a:t>
            </a:r>
          </a:p>
        </p:txBody>
      </p:sp>
      <p:sp>
        <p:nvSpPr>
          <p:cNvPr id="12297" name="Line 33"/>
          <p:cNvSpPr>
            <a:spLocks noChangeShapeType="1"/>
          </p:cNvSpPr>
          <p:nvPr/>
        </p:nvSpPr>
        <p:spPr bwMode="auto">
          <a:xfrm>
            <a:off x="3392488" y="4724400"/>
            <a:ext cx="0" cy="4572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NZ"/>
          </a:p>
        </p:txBody>
      </p:sp>
      <p:sp>
        <p:nvSpPr>
          <p:cNvPr id="12298" name="Line 34"/>
          <p:cNvSpPr>
            <a:spLocks noChangeShapeType="1"/>
          </p:cNvSpPr>
          <p:nvPr/>
        </p:nvSpPr>
        <p:spPr bwMode="auto">
          <a:xfrm>
            <a:off x="4038600" y="4724400"/>
            <a:ext cx="0" cy="4572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NZ"/>
          </a:p>
        </p:txBody>
      </p:sp>
      <p:sp>
        <p:nvSpPr>
          <p:cNvPr id="12299" name="Text Box 35"/>
          <p:cNvSpPr txBox="1">
            <a:spLocks noChangeArrowheads="1"/>
          </p:cNvSpPr>
          <p:nvPr/>
        </p:nvSpPr>
        <p:spPr bwMode="auto">
          <a:xfrm>
            <a:off x="593725" y="5903913"/>
            <a:ext cx="767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en-US" sz="1800">
                <a:solidFill>
                  <a:srgbClr val="FF3300"/>
                </a:solidFill>
                <a:latin typeface="Arial" panose="020B0604020202020204" pitchFamily="34" charset="0"/>
              </a:rPr>
              <a:t>Recommended maximum work load for a 8-8.5 h working day with pauses</a:t>
            </a:r>
          </a:p>
          <a:p>
            <a:pPr eaLnBrk="1" hangingPunct="1">
              <a:spcBef>
                <a:spcPct val="0"/>
              </a:spcBef>
              <a:buFontTx/>
              <a:buNone/>
            </a:pPr>
            <a:r>
              <a:rPr lang="fi-FI" altLang="en-US" sz="1800">
                <a:solidFill>
                  <a:srgbClr val="FF3300"/>
                </a:solidFill>
                <a:latin typeface="Arial" panose="020B0604020202020204" pitchFamily="34" charset="0"/>
              </a:rPr>
              <a:t>by 1) WHO, 2) Andersen and 3) Rutenfranz</a:t>
            </a:r>
          </a:p>
        </p:txBody>
      </p:sp>
      <p:sp>
        <p:nvSpPr>
          <p:cNvPr id="12300" name="Line 36"/>
          <p:cNvSpPr>
            <a:spLocks noChangeShapeType="1"/>
          </p:cNvSpPr>
          <p:nvPr/>
        </p:nvSpPr>
        <p:spPr bwMode="auto">
          <a:xfrm flipV="1">
            <a:off x="3048000" y="4114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301" name="Line 38"/>
          <p:cNvSpPr>
            <a:spLocks noChangeShapeType="1"/>
          </p:cNvSpPr>
          <p:nvPr/>
        </p:nvSpPr>
        <p:spPr bwMode="auto">
          <a:xfrm flipV="1">
            <a:off x="3389313" y="3886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302" name="Line 39"/>
          <p:cNvSpPr>
            <a:spLocks noChangeShapeType="1"/>
          </p:cNvSpPr>
          <p:nvPr/>
        </p:nvSpPr>
        <p:spPr bwMode="auto">
          <a:xfrm flipH="1">
            <a:off x="2286000" y="4114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303" name="Line 40"/>
          <p:cNvSpPr>
            <a:spLocks noChangeShapeType="1"/>
          </p:cNvSpPr>
          <p:nvPr/>
        </p:nvSpPr>
        <p:spPr bwMode="auto">
          <a:xfrm flipH="1">
            <a:off x="2286000" y="3886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a:p>
        </p:txBody>
      </p:sp>
      <p:sp>
        <p:nvSpPr>
          <p:cNvPr id="123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3A5120-073E-4548-A37B-EB42E1EEAF7D}" type="slidenum">
              <a:rPr lang="en-NZ" altLang="en-US" sz="2400" smtClean="0">
                <a:solidFill>
                  <a:srgbClr val="898989"/>
                </a:solidFill>
              </a:rPr>
              <a:pPr>
                <a:spcBef>
                  <a:spcPct val="0"/>
                </a:spcBef>
                <a:buFontTx/>
                <a:buNone/>
              </a:pPr>
              <a:t>7</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6088" y="246063"/>
            <a:ext cx="8229600" cy="1143000"/>
          </a:xfrm>
        </p:spPr>
        <p:txBody>
          <a:bodyPr/>
          <a:lstStyle/>
          <a:p>
            <a:pPr eaLnBrk="1" hangingPunct="1"/>
            <a:r>
              <a:rPr lang="fi-FI" altLang="en-US" sz="3200" smtClean="0"/>
              <a:t>Effect of physical work on blood flow</a:t>
            </a:r>
          </a:p>
        </p:txBody>
      </p:sp>
      <p:pic>
        <p:nvPicPr>
          <p:cNvPr id="14339" name="Picture 3" descr="Untitled-Scanned-07"/>
          <p:cNvPicPr>
            <a:picLocks noChangeAspect="1" noChangeArrowheads="1"/>
          </p:cNvPicPr>
          <p:nvPr/>
        </p:nvPicPr>
        <p:blipFill>
          <a:blip r:embed="rId3" cstate="print">
            <a:clrChange>
              <a:clrFrom>
                <a:srgbClr val="FEFBC8"/>
              </a:clrFrom>
              <a:clrTo>
                <a:srgbClr val="FEFBC8">
                  <a:alpha val="0"/>
                </a:srgbClr>
              </a:clrTo>
            </a:clrChange>
            <a:extLst>
              <a:ext uri="{28A0092B-C50C-407E-A947-70E740481C1C}">
                <a14:useLocalDpi xmlns:a14="http://schemas.microsoft.com/office/drawing/2010/main" val="0"/>
              </a:ext>
            </a:extLst>
          </a:blip>
          <a:srcRect/>
          <a:stretch>
            <a:fillRect/>
          </a:stretch>
        </p:blipFill>
        <p:spPr bwMode="auto">
          <a:xfrm>
            <a:off x="-323850" y="1384300"/>
            <a:ext cx="56515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p:cNvSpPr txBox="1">
            <a:spLocks noChangeArrowheads="1"/>
          </p:cNvSpPr>
          <p:nvPr/>
        </p:nvSpPr>
        <p:spPr bwMode="auto">
          <a:xfrm>
            <a:off x="6931025" y="4445000"/>
            <a:ext cx="20161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i-FI" altLang="en-US" sz="1800"/>
              <a:t>Hannu Rintamäki</a:t>
            </a:r>
          </a:p>
          <a:p>
            <a:pPr eaLnBrk="1" hangingPunct="1">
              <a:spcBef>
                <a:spcPct val="0"/>
              </a:spcBef>
              <a:buFontTx/>
              <a:buNone/>
            </a:pPr>
            <a:r>
              <a:rPr lang="fi-FI" altLang="en-US" sz="1800"/>
              <a:t>Performance and Productivity in the Heat HOTHAPS seminar 8/11/2011</a:t>
            </a:r>
          </a:p>
          <a:p>
            <a:pPr eaLnBrk="1" hangingPunct="1">
              <a:spcBef>
                <a:spcPct val="0"/>
              </a:spcBef>
              <a:buFontTx/>
              <a:buNone/>
            </a:pPr>
            <a:endParaRPr lang="en-NZ" altLang="en-US" sz="1800"/>
          </a:p>
        </p:txBody>
      </p:sp>
      <p:sp>
        <p:nvSpPr>
          <p:cNvPr id="143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A7C6C3-FD2D-4250-BED8-25A9C5ABF056}" type="slidenum">
              <a:rPr lang="en-NZ" altLang="en-US" sz="2400" smtClean="0">
                <a:solidFill>
                  <a:srgbClr val="898989"/>
                </a:solidFill>
              </a:rPr>
              <a:pPr>
                <a:spcBef>
                  <a:spcPct val="0"/>
                </a:spcBef>
                <a:buFontTx/>
                <a:buNone/>
              </a:pPr>
              <a:t>8</a:t>
            </a:fld>
            <a:endParaRPr lang="en-NZ" altLang="en-US" sz="2400" smtClean="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181350"/>
            <a:ext cx="8712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NZ" altLang="en-US" smtClean="0"/>
              <a:t>Where blood is needed</a:t>
            </a:r>
          </a:p>
        </p:txBody>
      </p:sp>
      <p:sp>
        <p:nvSpPr>
          <p:cNvPr id="18436" name="Content Placeholder 2"/>
          <p:cNvSpPr>
            <a:spLocks noGrp="1"/>
          </p:cNvSpPr>
          <p:nvPr>
            <p:ph idx="1"/>
          </p:nvPr>
        </p:nvSpPr>
        <p:spPr>
          <a:xfrm>
            <a:off x="457200" y="1600200"/>
            <a:ext cx="8229600" cy="1181100"/>
          </a:xfrm>
        </p:spPr>
        <p:txBody>
          <a:bodyPr/>
          <a:lstStyle/>
          <a:p>
            <a:r>
              <a:rPr lang="en-NZ" altLang="en-US" smtClean="0"/>
              <a:t>Interplay between muscle supply, temperature control and core blood volume.</a:t>
            </a:r>
          </a:p>
        </p:txBody>
      </p:sp>
      <p:sp>
        <p:nvSpPr>
          <p:cNvPr id="184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067ACE-9801-4398-99F3-9D48B418088E}" type="slidenum">
              <a:rPr lang="en-NZ" altLang="en-US" sz="2400" smtClean="0">
                <a:solidFill>
                  <a:srgbClr val="898989"/>
                </a:solidFill>
              </a:rPr>
              <a:pPr>
                <a:spcBef>
                  <a:spcPct val="0"/>
                </a:spcBef>
                <a:buFontTx/>
                <a:buNone/>
              </a:pPr>
              <a:t>9</a:t>
            </a:fld>
            <a:endParaRPr lang="en-NZ" altLang="en-US" sz="2400" smtClean="0">
              <a:solidFill>
                <a:srgbClr val="898989"/>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552700"/>
            <a:ext cx="866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9381</TotalTime>
  <Words>2254</Words>
  <Application>Microsoft Office PowerPoint</Application>
  <PresentationFormat>On-screen Show (4:3)</PresentationFormat>
  <Paragraphs>395</Paragraphs>
  <Slides>46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Times</vt:lpstr>
      <vt:lpstr>Times New Roman</vt:lpstr>
      <vt:lpstr>Wingdings</vt:lpstr>
      <vt:lpstr>Office Theme</vt:lpstr>
      <vt:lpstr>Heat Stress Now and in the Future: focus on health &amp; productivity of rural workers </vt:lpstr>
      <vt:lpstr>High Occupational Temperature: Health and Productivity Suppression</vt:lpstr>
      <vt:lpstr>Heat is a big killer</vt:lpstr>
      <vt:lpstr>Deaths in hotter countries</vt:lpstr>
      <vt:lpstr>Dying from heat?</vt:lpstr>
      <vt:lpstr>Who is more at risk of heat strain? (same temperature)</vt:lpstr>
      <vt:lpstr>Effect of physical work on core temperature </vt:lpstr>
      <vt:lpstr>Effect of physical work on blood flow</vt:lpstr>
      <vt:lpstr>Where blood is needed</vt:lpstr>
      <vt:lpstr>Heat Strain/Stroke</vt:lpstr>
      <vt:lpstr>Heat Exposure: USA farmworkers NCFH, March 2013 </vt:lpstr>
      <vt:lpstr>Heat Exposure: USA farmworkers NCFH, March 2013 </vt:lpstr>
      <vt:lpstr>Heat Exposure: India</vt:lpstr>
      <vt:lpstr>Workers, the Climate Canaries</vt:lpstr>
      <vt:lpstr>Impact of heat on Rural Workers</vt:lpstr>
      <vt:lpstr>Get used to it?</vt:lpstr>
      <vt:lpstr>Important factors in heat stress</vt:lpstr>
      <vt:lpstr>Temperature or Humidity?</vt:lpstr>
      <vt:lpstr>Evaporation of sweat</vt:lpstr>
      <vt:lpstr>Compensable Heat Strain</vt:lpstr>
      <vt:lpstr>Uncompensable Heat Strain</vt:lpstr>
      <vt:lpstr>What about stored heat?</vt:lpstr>
      <vt:lpstr>Preventing heat stress in workers</vt:lpstr>
      <vt:lpstr>How do you know to self pace?</vt:lpstr>
      <vt:lpstr>Heat stress indexes</vt:lpstr>
      <vt:lpstr>Measurement of Heat Stress</vt:lpstr>
      <vt:lpstr>All models can be interlinked</vt:lpstr>
      <vt:lpstr>All models can be compared</vt:lpstr>
      <vt:lpstr>All models can be compared</vt:lpstr>
      <vt:lpstr>What does this mean for workers</vt:lpstr>
      <vt:lpstr>Balancing health &amp; productivity</vt:lpstr>
      <vt:lpstr>Balancing health &amp; productivity</vt:lpstr>
      <vt:lpstr>Future predictions of heat stress:</vt:lpstr>
      <vt:lpstr>WBGTmax shade July 1995 GFDL model</vt:lpstr>
      <vt:lpstr>What about the sun?</vt:lpstr>
      <vt:lpstr>Productivity Loss</vt:lpstr>
      <vt:lpstr>Productivity Loss</vt:lpstr>
      <vt:lpstr>No. days where WBGTmax&gt;28C</vt:lpstr>
      <vt:lpstr>No. days where WBGTmax&gt;28C</vt:lpstr>
      <vt:lpstr>No. days where HImax(shade)&gt;42C</vt:lpstr>
      <vt:lpstr>Who is already there?</vt:lpstr>
      <vt:lpstr>Climatechip.org</vt:lpstr>
      <vt:lpstr>www.climatechip.org</vt:lpstr>
      <vt:lpstr>www.climatechip.org</vt:lpstr>
      <vt:lpstr>Comparing Nth America &amp; South Asia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Heat Stress</dc:title>
  <dc:creator>Bruno</dc:creator>
  <cp:lastModifiedBy>bruno lemke</cp:lastModifiedBy>
  <cp:revision>251</cp:revision>
  <dcterms:created xsi:type="dcterms:W3CDTF">2012-10-08T03:22:52Z</dcterms:created>
  <dcterms:modified xsi:type="dcterms:W3CDTF">2014-10-19T23:52:33Z</dcterms:modified>
</cp:coreProperties>
</file>