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58" r:id="rId5"/>
    <p:sldId id="284" r:id="rId6"/>
    <p:sldId id="259" r:id="rId7"/>
    <p:sldId id="272" r:id="rId8"/>
    <p:sldId id="275" r:id="rId9"/>
    <p:sldId id="260" r:id="rId10"/>
    <p:sldId id="262" r:id="rId11"/>
    <p:sldId id="276" r:id="rId12"/>
    <p:sldId id="277" r:id="rId13"/>
    <p:sldId id="287" r:id="rId14"/>
    <p:sldId id="280" r:id="rId15"/>
    <p:sldId id="265" r:id="rId16"/>
    <p:sldId id="264" r:id="rId17"/>
    <p:sldId id="266" r:id="rId18"/>
    <p:sldId id="289" r:id="rId19"/>
    <p:sldId id="281" r:id="rId20"/>
    <p:sldId id="290" r:id="rId21"/>
    <p:sldId id="285" r:id="rId22"/>
    <p:sldId id="267" r:id="rId23"/>
    <p:sldId id="268" r:id="rId24"/>
    <p:sldId id="288" r:id="rId25"/>
    <p:sldId id="278" r:id="rId26"/>
    <p:sldId id="282" r:id="rId27"/>
    <p:sldId id="279" r:id="rId28"/>
    <p:sldId id="292" r:id="rId29"/>
    <p:sldId id="273" r:id="rId30"/>
    <p:sldId id="274" r:id="rId31"/>
    <p:sldId id="29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BA07-9156-493A-940A-1B1850A37805}" type="datetimeFigureOut">
              <a:rPr lang="en-NZ" smtClean="0"/>
              <a:t>8/02/2013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501E4-89A2-464D-B749-0A87001533E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7714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BA07-9156-493A-940A-1B1850A37805}" type="datetimeFigureOut">
              <a:rPr lang="en-NZ" smtClean="0"/>
              <a:t>8/02/2013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501E4-89A2-464D-B749-0A87001533E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66504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BA07-9156-493A-940A-1B1850A37805}" type="datetimeFigureOut">
              <a:rPr lang="en-NZ" smtClean="0"/>
              <a:t>8/02/2013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501E4-89A2-464D-B749-0A87001533E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33118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BA07-9156-493A-940A-1B1850A37805}" type="datetimeFigureOut">
              <a:rPr lang="en-NZ" smtClean="0"/>
              <a:t>8/02/2013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501E4-89A2-464D-B749-0A87001533E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71059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BA07-9156-493A-940A-1B1850A37805}" type="datetimeFigureOut">
              <a:rPr lang="en-NZ" smtClean="0"/>
              <a:t>8/02/2013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501E4-89A2-464D-B749-0A87001533E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7740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BA07-9156-493A-940A-1B1850A37805}" type="datetimeFigureOut">
              <a:rPr lang="en-NZ" smtClean="0"/>
              <a:t>8/02/2013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501E4-89A2-464D-B749-0A87001533E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8550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BA07-9156-493A-940A-1B1850A37805}" type="datetimeFigureOut">
              <a:rPr lang="en-NZ" smtClean="0"/>
              <a:t>8/02/2013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501E4-89A2-464D-B749-0A87001533E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9726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BA07-9156-493A-940A-1B1850A37805}" type="datetimeFigureOut">
              <a:rPr lang="en-NZ" smtClean="0"/>
              <a:t>8/02/2013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501E4-89A2-464D-B749-0A87001533E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0448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BA07-9156-493A-940A-1B1850A37805}" type="datetimeFigureOut">
              <a:rPr lang="en-NZ" smtClean="0"/>
              <a:t>8/02/2013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501E4-89A2-464D-B749-0A87001533E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24371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BA07-9156-493A-940A-1B1850A37805}" type="datetimeFigureOut">
              <a:rPr lang="en-NZ" smtClean="0"/>
              <a:t>8/02/2013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501E4-89A2-464D-B749-0A87001533E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291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BA07-9156-493A-940A-1B1850A37805}" type="datetimeFigureOut">
              <a:rPr lang="en-NZ" smtClean="0"/>
              <a:t>8/02/2013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501E4-89A2-464D-B749-0A87001533E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4478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BBA07-9156-493A-940A-1B1850A37805}" type="datetimeFigureOut">
              <a:rPr lang="en-NZ" smtClean="0"/>
              <a:t>8/02/2013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501E4-89A2-464D-B749-0A87001533E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9454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cdc.gov/niosh/topics/heatstress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daraint.org/climate-vulnerability-monitor/climate-vulnerability-monitor-2012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810" y="0"/>
            <a:ext cx="1004441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340769"/>
            <a:ext cx="7990656" cy="2259682"/>
          </a:xfrm>
        </p:spPr>
        <p:txBody>
          <a:bodyPr/>
          <a:lstStyle/>
          <a:p>
            <a:r>
              <a:rPr lang="en-NZ" sz="4800" b="1" dirty="0" smtClean="0"/>
              <a:t>Heat Stress in </a:t>
            </a:r>
            <a:r>
              <a:rPr lang="en-NZ" sz="4800" b="1" dirty="0" smtClean="0"/>
              <a:t>USA</a:t>
            </a:r>
            <a:r>
              <a:rPr lang="en-NZ" b="1" dirty="0" smtClean="0"/>
              <a:t/>
            </a:r>
            <a:br>
              <a:rPr lang="en-NZ" b="1" dirty="0" smtClean="0"/>
            </a:br>
            <a:r>
              <a:rPr lang="en-NZ" sz="3600" b="1" dirty="0"/>
              <a:t>Now &amp; in the Future</a:t>
            </a:r>
            <a:endParaRPr lang="en-NZ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054968"/>
          </a:xfrm>
        </p:spPr>
        <p:txBody>
          <a:bodyPr>
            <a:normAutofit/>
          </a:bodyPr>
          <a:lstStyle/>
          <a:p>
            <a:r>
              <a:rPr lang="en-NZ" b="1" dirty="0" smtClean="0">
                <a:solidFill>
                  <a:schemeClr val="tx1"/>
                </a:solidFill>
              </a:rPr>
              <a:t>Extended version</a:t>
            </a:r>
            <a:endParaRPr lang="en-N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14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How to get WBGT in sun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Calculate WBGT in shade and in sun for weather stations across country.  </a:t>
            </a:r>
          </a:p>
          <a:p>
            <a:r>
              <a:rPr lang="en-NZ" dirty="0" err="1" smtClean="0"/>
              <a:t>WBGTsun</a:t>
            </a:r>
            <a:r>
              <a:rPr lang="en-NZ" dirty="0" smtClean="0"/>
              <a:t> 2.2 to 2.8 C higher than </a:t>
            </a:r>
            <a:r>
              <a:rPr lang="en-NZ" dirty="0" err="1" smtClean="0"/>
              <a:t>WBGTshade</a:t>
            </a:r>
            <a:r>
              <a:rPr lang="en-NZ" dirty="0"/>
              <a:t> </a:t>
            </a:r>
            <a:r>
              <a:rPr lang="en-NZ" dirty="0" smtClean="0"/>
              <a:t>from hourly data for a number of stations.  </a:t>
            </a:r>
          </a:p>
          <a:p>
            <a:r>
              <a:rPr lang="en-NZ" dirty="0" smtClean="0"/>
              <a:t>Average = 2.5 C higher</a:t>
            </a:r>
          </a:p>
          <a:p>
            <a:pPr lvl="1"/>
            <a:r>
              <a:rPr lang="en-NZ" dirty="0" smtClean="0"/>
              <a:t>Ibid: </a:t>
            </a:r>
            <a:r>
              <a:rPr lang="en-NZ" dirty="0" err="1" smtClean="0"/>
              <a:t>Kjellstrom</a:t>
            </a:r>
            <a:r>
              <a:rPr lang="en-NZ" dirty="0" smtClean="0"/>
              <a:t> et al Industrial Health 2013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439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Results: </a:t>
            </a:r>
            <a:r>
              <a:rPr lang="en-NZ" dirty="0" err="1" smtClean="0"/>
              <a:t>WBGTsun</a:t>
            </a:r>
            <a:r>
              <a:rPr lang="en-NZ" dirty="0" smtClean="0"/>
              <a:t> 1975 &amp; 2005</a:t>
            </a:r>
            <a:endParaRPr lang="en-N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587815"/>
            <a:ext cx="1209844" cy="224821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076056" y="1268760"/>
            <a:ext cx="3672408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 smtClean="0">
                <a:sym typeface="Wingdings" pitchFamily="2" charset="2"/>
              </a:rPr>
              <a:t>1975 (30 </a:t>
            </a:r>
            <a:r>
              <a:rPr lang="en-NZ" dirty="0" err="1" smtClean="0">
                <a:sym typeface="Wingdings" pitchFamily="2" charset="2"/>
              </a:rPr>
              <a:t>yr</a:t>
            </a:r>
            <a:r>
              <a:rPr lang="en-NZ" dirty="0" smtClean="0">
                <a:sym typeface="Wingdings" pitchFamily="2" charset="2"/>
              </a:rPr>
              <a:t> </a:t>
            </a:r>
            <a:r>
              <a:rPr lang="en-NZ" dirty="0" err="1" smtClean="0">
                <a:sym typeface="Wingdings" pitchFamily="2" charset="2"/>
              </a:rPr>
              <a:t>ave</a:t>
            </a:r>
            <a:r>
              <a:rPr lang="en-NZ" dirty="0" smtClean="0">
                <a:sym typeface="Wingdings" pitchFamily="2" charset="2"/>
              </a:rPr>
              <a:t>)</a:t>
            </a:r>
          </a:p>
          <a:p>
            <a:pPr marL="0" indent="0">
              <a:buNone/>
            </a:pPr>
            <a:r>
              <a:rPr lang="en-NZ" dirty="0">
                <a:sym typeface="Wingdings" pitchFamily="2" charset="2"/>
              </a:rPr>
              <a:t> </a:t>
            </a:r>
            <a:r>
              <a:rPr lang="en-NZ" dirty="0" smtClean="0">
                <a:sym typeface="Wingdings" pitchFamily="2" charset="2"/>
              </a:rPr>
              <a:t>    August afternoon</a:t>
            </a:r>
          </a:p>
          <a:p>
            <a:pPr marL="0" indent="0">
              <a:buNone/>
            </a:pPr>
            <a:r>
              <a:rPr lang="en-NZ" dirty="0" smtClean="0"/>
              <a:t>    ↓</a:t>
            </a:r>
            <a:r>
              <a:rPr lang="en-NZ" dirty="0" smtClean="0">
                <a:sym typeface="Wingdings" pitchFamily="2" charset="2"/>
              </a:rPr>
              <a:t>2005 (30 </a:t>
            </a:r>
            <a:r>
              <a:rPr lang="en-NZ" dirty="0" err="1" smtClean="0">
                <a:sym typeface="Wingdings" pitchFamily="2" charset="2"/>
              </a:rPr>
              <a:t>yr</a:t>
            </a:r>
            <a:r>
              <a:rPr lang="en-NZ" dirty="0" smtClean="0">
                <a:sym typeface="Wingdings" pitchFamily="2" charset="2"/>
              </a:rPr>
              <a:t> </a:t>
            </a:r>
            <a:r>
              <a:rPr lang="en-NZ" dirty="0" err="1" smtClean="0">
                <a:sym typeface="Wingdings" pitchFamily="2" charset="2"/>
              </a:rPr>
              <a:t>ave</a:t>
            </a:r>
            <a:r>
              <a:rPr lang="en-NZ" dirty="0" smtClean="0">
                <a:sym typeface="Wingdings" pitchFamily="2" charset="2"/>
              </a:rPr>
              <a:t>)</a:t>
            </a:r>
            <a:endParaRPr lang="en-NZ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284985"/>
            <a:ext cx="5364088" cy="3576058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8" y="1124743"/>
            <a:ext cx="4703276" cy="3135517"/>
          </a:xfrm>
        </p:spPr>
      </p:pic>
    </p:spTree>
    <p:extLst>
      <p:ext uri="{BB962C8B-B14F-4D97-AF65-F5344CB8AC3E}">
        <p14:creationId xmlns:p14="http://schemas.microsoft.com/office/powerpoint/2010/main" val="302378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 does this mean for workers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25144"/>
          </a:xfrm>
        </p:spPr>
        <p:txBody>
          <a:bodyPr>
            <a:normAutofit/>
          </a:bodyPr>
          <a:lstStyle/>
          <a:p>
            <a:r>
              <a:rPr lang="en-NZ" dirty="0" smtClean="0"/>
              <a:t>ISO standard 7243 (recommended by NIOSH) for acclimatised</a:t>
            </a:r>
            <a:r>
              <a:rPr lang="en-NZ" dirty="0"/>
              <a:t> </a:t>
            </a:r>
            <a:r>
              <a:rPr lang="en-NZ" dirty="0" smtClean="0"/>
              <a:t>workers</a:t>
            </a:r>
          </a:p>
          <a:p>
            <a:pPr lvl="1"/>
            <a:r>
              <a:rPr lang="en-NZ" dirty="0" smtClean="0">
                <a:hlinkClick r:id="rId2"/>
              </a:rPr>
              <a:t>www.cdc.gov/niosh/topics/heatstress/</a:t>
            </a:r>
            <a:endParaRPr lang="en-NZ" dirty="0" smtClean="0"/>
          </a:p>
          <a:p>
            <a:pPr lvl="1"/>
            <a:endParaRPr lang="en-NZ" dirty="0" smtClean="0"/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9"/>
          <a:stretch/>
        </p:blipFill>
        <p:spPr>
          <a:xfrm>
            <a:off x="2267372" y="2708920"/>
            <a:ext cx="6891781" cy="412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6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 does this mean for workers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25144"/>
          </a:xfrm>
        </p:spPr>
        <p:txBody>
          <a:bodyPr>
            <a:normAutofit/>
          </a:bodyPr>
          <a:lstStyle/>
          <a:p>
            <a:r>
              <a:rPr lang="en-NZ" dirty="0" smtClean="0"/>
              <a:t>ISO standard 7243 (recommended by NIOSH) for moderate (300W) work (acclimatised)</a:t>
            </a:r>
          </a:p>
          <a:p>
            <a:pPr lvl="1"/>
            <a:r>
              <a:rPr lang="en-NZ" dirty="0" smtClean="0"/>
              <a:t>Continuous work till WBGT = 28.6</a:t>
            </a:r>
          </a:p>
          <a:p>
            <a:pPr lvl="1"/>
            <a:r>
              <a:rPr lang="en-NZ" dirty="0" smtClean="0"/>
              <a:t>15 min rest per hour till WBGT = 29.3 </a:t>
            </a:r>
          </a:p>
          <a:p>
            <a:pPr lvl="1"/>
            <a:r>
              <a:rPr lang="en-NZ" dirty="0" smtClean="0"/>
              <a:t>30 min rest per hour till WBGT = 30.6</a:t>
            </a:r>
          </a:p>
          <a:p>
            <a:pPr lvl="1"/>
            <a:r>
              <a:rPr lang="en-NZ" dirty="0" smtClean="0"/>
              <a:t>45 min rest per hour till WBGT = 31.8</a:t>
            </a:r>
          </a:p>
          <a:p>
            <a:pPr lvl="1"/>
            <a:r>
              <a:rPr lang="en-NZ" dirty="0" smtClean="0"/>
              <a:t>no work at WBGT over this.</a:t>
            </a:r>
          </a:p>
          <a:p>
            <a:r>
              <a:rPr lang="en-NZ" dirty="0" smtClean="0"/>
              <a:t>So change scale accordingly: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7159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Results: 2000 WBGT shade &amp; sun</a:t>
            </a:r>
            <a:endParaRPr lang="en-NZ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85608" y="1268760"/>
            <a:ext cx="3672408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 smtClean="0">
                <a:sym typeface="Wingdings" pitchFamily="2" charset="2"/>
              </a:rPr>
              <a:t>Shade (30 </a:t>
            </a:r>
            <a:r>
              <a:rPr lang="en-NZ" dirty="0" err="1" smtClean="0">
                <a:sym typeface="Wingdings" pitchFamily="2" charset="2"/>
              </a:rPr>
              <a:t>yr</a:t>
            </a:r>
            <a:r>
              <a:rPr lang="en-NZ" dirty="0" smtClean="0">
                <a:sym typeface="Wingdings" pitchFamily="2" charset="2"/>
              </a:rPr>
              <a:t> </a:t>
            </a:r>
            <a:r>
              <a:rPr lang="en-NZ" dirty="0" err="1" smtClean="0">
                <a:sym typeface="Wingdings" pitchFamily="2" charset="2"/>
              </a:rPr>
              <a:t>ave</a:t>
            </a:r>
            <a:r>
              <a:rPr lang="en-NZ" dirty="0" smtClean="0">
                <a:sym typeface="Wingdings" pitchFamily="2" charset="2"/>
              </a:rPr>
              <a:t>)</a:t>
            </a:r>
          </a:p>
          <a:p>
            <a:pPr marL="0" indent="0">
              <a:buNone/>
            </a:pPr>
            <a:r>
              <a:rPr lang="en-NZ" dirty="0">
                <a:sym typeface="Wingdings" pitchFamily="2" charset="2"/>
              </a:rPr>
              <a:t> </a:t>
            </a:r>
            <a:r>
              <a:rPr lang="en-NZ" dirty="0" smtClean="0">
                <a:sym typeface="Wingdings" pitchFamily="2" charset="2"/>
              </a:rPr>
              <a:t>    August afternoon</a:t>
            </a:r>
          </a:p>
          <a:p>
            <a:pPr marL="0" indent="0">
              <a:buNone/>
            </a:pPr>
            <a:r>
              <a:rPr lang="en-NZ" dirty="0" smtClean="0"/>
              <a:t>    ↓</a:t>
            </a:r>
            <a:r>
              <a:rPr lang="en-NZ" dirty="0" smtClean="0">
                <a:sym typeface="Wingdings" pitchFamily="2" charset="2"/>
              </a:rPr>
              <a:t>Sun (30 </a:t>
            </a:r>
            <a:r>
              <a:rPr lang="en-NZ" dirty="0" err="1" smtClean="0">
                <a:sym typeface="Wingdings" pitchFamily="2" charset="2"/>
              </a:rPr>
              <a:t>yr</a:t>
            </a:r>
            <a:r>
              <a:rPr lang="en-NZ" dirty="0" smtClean="0">
                <a:sym typeface="Wingdings" pitchFamily="2" charset="2"/>
              </a:rPr>
              <a:t> </a:t>
            </a:r>
            <a:r>
              <a:rPr lang="en-NZ" dirty="0" err="1" smtClean="0">
                <a:sym typeface="Wingdings" pitchFamily="2" charset="2"/>
              </a:rPr>
              <a:t>ave</a:t>
            </a:r>
            <a:r>
              <a:rPr lang="en-NZ" dirty="0" smtClean="0">
                <a:sym typeface="Wingdings" pitchFamily="2" charset="2"/>
              </a:rPr>
              <a:t>)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808" y="3352364"/>
            <a:ext cx="6444208" cy="347108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5486102" cy="2955017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869160"/>
            <a:ext cx="1893786" cy="121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5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24744"/>
            <a:ext cx="9224307" cy="4968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 monthly WBGT doesn’t show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Why can you work outdoors in shade continuously in August in most parts of USA?</a:t>
            </a:r>
          </a:p>
          <a:p>
            <a:pPr lvl="1"/>
            <a:r>
              <a:rPr lang="en-NZ" dirty="0" smtClean="0"/>
              <a:t>These are monthly averages so</a:t>
            </a:r>
          </a:p>
          <a:p>
            <a:pPr lvl="1"/>
            <a:r>
              <a:rPr lang="en-NZ" dirty="0" smtClean="0"/>
              <a:t>cold days cancel out hot days</a:t>
            </a:r>
          </a:p>
          <a:p>
            <a:r>
              <a:rPr lang="en-NZ" dirty="0" smtClean="0"/>
              <a:t>How do we get the hottest week when gridded </a:t>
            </a:r>
            <a:r>
              <a:rPr lang="en-NZ" dirty="0"/>
              <a:t>data only has monthly </a:t>
            </a:r>
            <a:r>
              <a:rPr lang="en-NZ" dirty="0" smtClean="0"/>
              <a:t>averages?</a:t>
            </a: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1061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071"/>
            <a:ext cx="8229600" cy="1143000"/>
          </a:xfrm>
        </p:spPr>
        <p:txBody>
          <a:bodyPr/>
          <a:lstStyle/>
          <a:p>
            <a:r>
              <a:rPr lang="en-NZ" dirty="0" smtClean="0"/>
              <a:t>How we get hottest day/week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r>
              <a:rPr lang="en-NZ" dirty="0" smtClean="0"/>
              <a:t>From a monthly WBGT profile for no. of cities we calculate WBGT(75%) – WBGT(median).</a:t>
            </a:r>
          </a:p>
          <a:p>
            <a:r>
              <a:rPr lang="en-NZ" dirty="0" smtClean="0"/>
              <a:t>75Percentile temperature =hottest week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7781"/>
            <a:ext cx="9144000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5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9" y="4674290"/>
            <a:ext cx="4760486" cy="2183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Hottest week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3744416" cy="3456384"/>
          </a:xfrm>
        </p:spPr>
        <p:txBody>
          <a:bodyPr>
            <a:normAutofit/>
          </a:bodyPr>
          <a:lstStyle/>
          <a:p>
            <a:r>
              <a:rPr lang="en-NZ" dirty="0" smtClean="0"/>
              <a:t>Plot and derive equation for: latitude </a:t>
            </a:r>
            <a:r>
              <a:rPr lang="en-NZ" dirty="0" err="1" smtClean="0"/>
              <a:t>vs</a:t>
            </a:r>
            <a:r>
              <a:rPr lang="en-NZ" dirty="0" smtClean="0"/>
              <a:t> </a:t>
            </a:r>
            <a:r>
              <a:rPr lang="en-NZ" dirty="0" err="1" smtClean="0"/>
              <a:t>WBGT</a:t>
            </a:r>
            <a:r>
              <a:rPr lang="en-NZ" baseline="-25000" dirty="0" err="1" smtClean="0"/>
              <a:t>max</a:t>
            </a:r>
            <a:r>
              <a:rPr lang="en-NZ" dirty="0" smtClean="0"/>
              <a:t>(25%) – </a:t>
            </a:r>
            <a:r>
              <a:rPr lang="en-NZ" dirty="0" err="1" smtClean="0"/>
              <a:t>WBGT</a:t>
            </a:r>
            <a:r>
              <a:rPr lang="en-NZ" baseline="-25000" dirty="0" err="1" smtClean="0"/>
              <a:t>max</a:t>
            </a:r>
            <a:r>
              <a:rPr lang="en-NZ" dirty="0" smtClean="0"/>
              <a:t>(median) </a:t>
            </a:r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678" y="1196752"/>
            <a:ext cx="5591702" cy="5617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407782" y="4293096"/>
            <a:ext cx="0" cy="252123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91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Hottest 3 days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3744416" cy="3456384"/>
          </a:xfrm>
        </p:spPr>
        <p:txBody>
          <a:bodyPr>
            <a:normAutofit/>
          </a:bodyPr>
          <a:lstStyle/>
          <a:p>
            <a:r>
              <a:rPr lang="en-NZ" dirty="0" smtClean="0"/>
              <a:t>Plot and derive equation for: latitude </a:t>
            </a:r>
            <a:r>
              <a:rPr lang="en-NZ" dirty="0" err="1" smtClean="0"/>
              <a:t>vs</a:t>
            </a:r>
            <a:r>
              <a:rPr lang="en-NZ" dirty="0" smtClean="0"/>
              <a:t> </a:t>
            </a:r>
            <a:r>
              <a:rPr lang="en-NZ" dirty="0" err="1" smtClean="0"/>
              <a:t>WBGT</a:t>
            </a:r>
            <a:r>
              <a:rPr lang="en-NZ" baseline="-25000" dirty="0" err="1" smtClean="0"/>
              <a:t>max</a:t>
            </a:r>
            <a:r>
              <a:rPr lang="en-NZ" dirty="0" smtClean="0"/>
              <a:t>(10%)– </a:t>
            </a:r>
            <a:r>
              <a:rPr lang="en-NZ" dirty="0" err="1" smtClean="0"/>
              <a:t>WBGT</a:t>
            </a:r>
            <a:r>
              <a:rPr lang="en-NZ" baseline="-25000" dirty="0" err="1" smtClean="0"/>
              <a:t>max</a:t>
            </a:r>
            <a:r>
              <a:rPr lang="en-NZ" dirty="0" smtClean="0"/>
              <a:t>(median) 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256184"/>
            <a:ext cx="5940152" cy="52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3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860" y="3958203"/>
            <a:ext cx="6099720" cy="28750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3143"/>
            <a:ext cx="6099720" cy="2875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Results (hottest week): August2005 WBGT</a:t>
            </a:r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869160"/>
            <a:ext cx="1893786" cy="1213207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652120" y="1988840"/>
            <a:ext cx="3672408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 smtClean="0">
                <a:sym typeface="Wingdings" pitchFamily="2" charset="2"/>
              </a:rPr>
              <a:t>Shade (30 </a:t>
            </a:r>
            <a:r>
              <a:rPr lang="en-NZ" dirty="0" err="1" smtClean="0">
                <a:sym typeface="Wingdings" pitchFamily="2" charset="2"/>
              </a:rPr>
              <a:t>yr</a:t>
            </a:r>
            <a:r>
              <a:rPr lang="en-NZ" dirty="0" smtClean="0">
                <a:sym typeface="Wingdings" pitchFamily="2" charset="2"/>
              </a:rPr>
              <a:t> </a:t>
            </a:r>
            <a:r>
              <a:rPr lang="en-NZ" dirty="0" err="1" smtClean="0">
                <a:sym typeface="Wingdings" pitchFamily="2" charset="2"/>
              </a:rPr>
              <a:t>ave</a:t>
            </a:r>
            <a:r>
              <a:rPr lang="en-NZ" dirty="0" smtClean="0">
                <a:sym typeface="Wingdings" pitchFamily="2" charset="2"/>
              </a:rPr>
              <a:t>)</a:t>
            </a:r>
          </a:p>
          <a:p>
            <a:pPr marL="0" indent="0">
              <a:buNone/>
            </a:pPr>
            <a:r>
              <a:rPr lang="en-NZ" dirty="0">
                <a:sym typeface="Wingdings" pitchFamily="2" charset="2"/>
              </a:rPr>
              <a:t> </a:t>
            </a:r>
            <a:r>
              <a:rPr lang="en-NZ" dirty="0" smtClean="0">
                <a:sym typeface="Wingdings" pitchFamily="2" charset="2"/>
              </a:rPr>
              <a:t>      August</a:t>
            </a:r>
          </a:p>
          <a:p>
            <a:pPr marL="0" indent="0">
              <a:buNone/>
            </a:pPr>
            <a:r>
              <a:rPr lang="en-NZ" dirty="0" smtClean="0"/>
              <a:t>    ↓</a:t>
            </a:r>
            <a:r>
              <a:rPr lang="en-NZ" dirty="0" smtClean="0">
                <a:sym typeface="Wingdings" pitchFamily="2" charset="2"/>
              </a:rPr>
              <a:t>Sun (30 </a:t>
            </a:r>
            <a:r>
              <a:rPr lang="en-NZ" dirty="0" err="1" smtClean="0">
                <a:sym typeface="Wingdings" pitchFamily="2" charset="2"/>
              </a:rPr>
              <a:t>yr</a:t>
            </a:r>
            <a:r>
              <a:rPr lang="en-NZ" dirty="0" smtClean="0">
                <a:sym typeface="Wingdings" pitchFamily="2" charset="2"/>
              </a:rPr>
              <a:t> </a:t>
            </a:r>
            <a:r>
              <a:rPr lang="en-NZ" dirty="0" err="1" smtClean="0">
                <a:sym typeface="Wingdings" pitchFamily="2" charset="2"/>
              </a:rPr>
              <a:t>ave</a:t>
            </a:r>
            <a:r>
              <a:rPr lang="en-NZ" dirty="0" smtClean="0">
                <a:sym typeface="Wingdings" pitchFamily="2" charset="2"/>
              </a:rPr>
              <a:t>)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8347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/>
          </a:bodyPr>
          <a:lstStyle/>
          <a:p>
            <a:r>
              <a:rPr lang="en-NZ" dirty="0" smtClean="0"/>
              <a:t>Heat Stress in USA: Why study USA?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41168"/>
          </a:xfrm>
        </p:spPr>
        <p:txBody>
          <a:bodyPr>
            <a:normAutofit/>
          </a:bodyPr>
          <a:lstStyle/>
          <a:p>
            <a:r>
              <a:rPr lang="en-NZ" dirty="0" smtClean="0"/>
              <a:t>Have studied India and SE Asia</a:t>
            </a:r>
          </a:p>
          <a:p>
            <a:pPr lvl="1"/>
            <a:r>
              <a:rPr lang="en-NZ" dirty="0" smtClean="0"/>
              <a:t>Extensive period of heat with </a:t>
            </a:r>
            <a:r>
              <a:rPr lang="en-NZ" dirty="0"/>
              <a:t>little variation</a:t>
            </a:r>
          </a:p>
          <a:p>
            <a:pPr lvl="1"/>
            <a:r>
              <a:rPr lang="en-NZ" dirty="0" smtClean="0"/>
              <a:t>Significant reduction in work capacity</a:t>
            </a:r>
          </a:p>
          <a:p>
            <a:pPr lvl="2"/>
            <a:r>
              <a:rPr lang="en-NZ" dirty="0" err="1"/>
              <a:t>e</a:t>
            </a:r>
            <a:r>
              <a:rPr lang="en-NZ" dirty="0" err="1" smtClean="0"/>
              <a:t>g</a:t>
            </a:r>
            <a:r>
              <a:rPr lang="en-NZ" dirty="0" smtClean="0"/>
              <a:t> Thailand 2050: 50% loss of afternoon work time in shade</a:t>
            </a:r>
          </a:p>
          <a:p>
            <a:pPr lvl="2"/>
            <a:r>
              <a:rPr lang="en-NZ" sz="1800" dirty="0" err="1" smtClean="0"/>
              <a:t>Kjellstrom</a:t>
            </a:r>
            <a:r>
              <a:rPr lang="en-NZ" sz="1800" dirty="0" smtClean="0"/>
              <a:t> T,  </a:t>
            </a:r>
            <a:r>
              <a:rPr lang="en-NZ" sz="1800" dirty="0"/>
              <a:t>Lemke </a:t>
            </a:r>
            <a:r>
              <a:rPr lang="en-NZ" sz="1800" dirty="0" smtClean="0"/>
              <a:t>B,  </a:t>
            </a:r>
            <a:r>
              <a:rPr lang="en-NZ" sz="1800" dirty="0"/>
              <a:t>Nag </a:t>
            </a:r>
            <a:r>
              <a:rPr lang="en-NZ" sz="1800" dirty="0" smtClean="0"/>
              <a:t>PK, </a:t>
            </a:r>
            <a:r>
              <a:rPr lang="en-NZ" sz="1800" dirty="0" err="1"/>
              <a:t>Nuntavarn</a:t>
            </a:r>
            <a:r>
              <a:rPr lang="en-NZ" sz="1800" dirty="0"/>
              <a:t> </a:t>
            </a:r>
            <a:r>
              <a:rPr lang="en-NZ" sz="1800" dirty="0" smtClean="0"/>
              <a:t>V-V,  </a:t>
            </a:r>
            <a:r>
              <a:rPr lang="en-NZ" sz="1800" dirty="0"/>
              <a:t>Uma </a:t>
            </a:r>
            <a:r>
              <a:rPr lang="en-NZ" sz="1800" dirty="0" smtClean="0"/>
              <a:t>SL, </a:t>
            </a:r>
            <a:r>
              <a:rPr lang="en-NZ" sz="1800" dirty="0" err="1"/>
              <a:t>Sasitorn</a:t>
            </a:r>
            <a:r>
              <a:rPr lang="en-NZ" sz="1800" dirty="0"/>
              <a:t> </a:t>
            </a:r>
            <a:r>
              <a:rPr lang="en-NZ" sz="1800" dirty="0" smtClean="0"/>
              <a:t>T (2013) “Increasing </a:t>
            </a:r>
            <a:r>
              <a:rPr lang="en-NZ" sz="1800" dirty="0"/>
              <a:t>heat stress in occupational health due to climate change</a:t>
            </a:r>
            <a:r>
              <a:rPr lang="en-NZ" sz="1800" dirty="0" smtClean="0"/>
              <a:t>: Needs </a:t>
            </a:r>
            <a:r>
              <a:rPr lang="en-NZ" sz="1800" dirty="0"/>
              <a:t>for research &amp;</a:t>
            </a:r>
            <a:r>
              <a:rPr lang="en-NZ" sz="1800" dirty="0" smtClean="0"/>
              <a:t> </a:t>
            </a:r>
            <a:r>
              <a:rPr lang="en-NZ" sz="1800" dirty="0"/>
              <a:t>prevention in South-East </a:t>
            </a:r>
            <a:r>
              <a:rPr lang="en-NZ" sz="1800" dirty="0" smtClean="0"/>
              <a:t>Asia” Industrial Health 2013 (in press).</a:t>
            </a:r>
          </a:p>
        </p:txBody>
      </p:sp>
    </p:spTree>
    <p:extLst>
      <p:ext uri="{BB962C8B-B14F-4D97-AF65-F5344CB8AC3E}">
        <p14:creationId xmlns:p14="http://schemas.microsoft.com/office/powerpoint/2010/main" val="97028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Results (hottest 3days): August2005 WBGT</a:t>
            </a:r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869160"/>
            <a:ext cx="1893786" cy="1213207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652120" y="1988840"/>
            <a:ext cx="3672408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 smtClean="0">
                <a:sym typeface="Wingdings" pitchFamily="2" charset="2"/>
              </a:rPr>
              <a:t>Shade (30 </a:t>
            </a:r>
            <a:r>
              <a:rPr lang="en-NZ" dirty="0" err="1" smtClean="0">
                <a:sym typeface="Wingdings" pitchFamily="2" charset="2"/>
              </a:rPr>
              <a:t>yr</a:t>
            </a:r>
            <a:r>
              <a:rPr lang="en-NZ" dirty="0" smtClean="0">
                <a:sym typeface="Wingdings" pitchFamily="2" charset="2"/>
              </a:rPr>
              <a:t> </a:t>
            </a:r>
            <a:r>
              <a:rPr lang="en-NZ" dirty="0" err="1" smtClean="0">
                <a:sym typeface="Wingdings" pitchFamily="2" charset="2"/>
              </a:rPr>
              <a:t>ave</a:t>
            </a:r>
            <a:r>
              <a:rPr lang="en-NZ" dirty="0" smtClean="0">
                <a:sym typeface="Wingdings" pitchFamily="2" charset="2"/>
              </a:rPr>
              <a:t>)</a:t>
            </a:r>
          </a:p>
          <a:p>
            <a:pPr marL="0" indent="0">
              <a:buNone/>
            </a:pPr>
            <a:r>
              <a:rPr lang="en-NZ" dirty="0">
                <a:sym typeface="Wingdings" pitchFamily="2" charset="2"/>
              </a:rPr>
              <a:t> </a:t>
            </a:r>
            <a:r>
              <a:rPr lang="en-NZ" dirty="0" smtClean="0">
                <a:sym typeface="Wingdings" pitchFamily="2" charset="2"/>
              </a:rPr>
              <a:t>      August</a:t>
            </a:r>
          </a:p>
          <a:p>
            <a:pPr marL="0" indent="0">
              <a:buNone/>
            </a:pPr>
            <a:r>
              <a:rPr lang="en-NZ" dirty="0" smtClean="0"/>
              <a:t>    ↓</a:t>
            </a:r>
            <a:r>
              <a:rPr lang="en-NZ" dirty="0" smtClean="0">
                <a:sym typeface="Wingdings" pitchFamily="2" charset="2"/>
              </a:rPr>
              <a:t>Sun (30 </a:t>
            </a:r>
            <a:r>
              <a:rPr lang="en-NZ" dirty="0" err="1" smtClean="0">
                <a:sym typeface="Wingdings" pitchFamily="2" charset="2"/>
              </a:rPr>
              <a:t>yr</a:t>
            </a:r>
            <a:r>
              <a:rPr lang="en-NZ" dirty="0" smtClean="0">
                <a:sym typeface="Wingdings" pitchFamily="2" charset="2"/>
              </a:rPr>
              <a:t> </a:t>
            </a:r>
            <a:r>
              <a:rPr lang="en-NZ" dirty="0" err="1" smtClean="0">
                <a:sym typeface="Wingdings" pitchFamily="2" charset="2"/>
              </a:rPr>
              <a:t>ave</a:t>
            </a:r>
            <a:r>
              <a:rPr lang="en-NZ" dirty="0" smtClean="0">
                <a:sym typeface="Wingdings" pitchFamily="2" charset="2"/>
              </a:rPr>
              <a:t>)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3"/>
          <a:stretch/>
        </p:blipFill>
        <p:spPr>
          <a:xfrm>
            <a:off x="3835684" y="3861048"/>
            <a:ext cx="5326954" cy="29969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8"/>
          <a:stretch/>
        </p:blipFill>
        <p:spPr>
          <a:xfrm>
            <a:off x="-28749" y="1253960"/>
            <a:ext cx="5326954" cy="291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3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How we get future heat stress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997152"/>
          </a:xfrm>
        </p:spPr>
        <p:txBody>
          <a:bodyPr>
            <a:normAutofit/>
          </a:bodyPr>
          <a:lstStyle/>
          <a:p>
            <a:r>
              <a:rPr lang="en-NZ" dirty="0" smtClean="0"/>
              <a:t>Using GCM climate model projections</a:t>
            </a:r>
          </a:p>
          <a:p>
            <a:r>
              <a:rPr lang="en-NZ" dirty="0" smtClean="0"/>
              <a:t>Three tested from Ensembles project (</a:t>
            </a:r>
            <a:r>
              <a:rPr lang="en-NZ" dirty="0"/>
              <a:t>o</a:t>
            </a:r>
            <a:r>
              <a:rPr lang="en-NZ" dirty="0" smtClean="0"/>
              <a:t>nly ones with humidity)</a:t>
            </a:r>
          </a:p>
          <a:p>
            <a:pPr lvl="1"/>
            <a:r>
              <a:rPr lang="en-NZ" dirty="0" smtClean="0"/>
              <a:t>EGMAM (Germany)</a:t>
            </a:r>
          </a:p>
          <a:p>
            <a:pPr lvl="1"/>
            <a:r>
              <a:rPr lang="en-NZ" dirty="0" smtClean="0"/>
              <a:t>BCM2 (Norway)</a:t>
            </a:r>
          </a:p>
          <a:p>
            <a:pPr lvl="1"/>
            <a:r>
              <a:rPr lang="en-NZ" dirty="0" smtClean="0"/>
              <a:t>IPCM4 (France)</a:t>
            </a:r>
          </a:p>
          <a:p>
            <a:pPr lvl="2"/>
            <a:r>
              <a:rPr lang="en-NZ" dirty="0" smtClean="0"/>
              <a:t>BCM2 gave the least increase (2C/century)</a:t>
            </a:r>
          </a:p>
          <a:p>
            <a:pPr lvl="2"/>
            <a:r>
              <a:rPr lang="en-NZ" dirty="0" smtClean="0"/>
              <a:t>Used A1B scenario = emissions similar to RCP8.5</a:t>
            </a:r>
          </a:p>
        </p:txBody>
      </p:sp>
    </p:spTree>
    <p:extLst>
      <p:ext uri="{BB962C8B-B14F-4D97-AF65-F5344CB8AC3E}">
        <p14:creationId xmlns:p14="http://schemas.microsoft.com/office/powerpoint/2010/main" val="44611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How we get future heat stress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80928"/>
          </a:xfrm>
        </p:spPr>
        <p:txBody>
          <a:bodyPr/>
          <a:lstStyle/>
          <a:p>
            <a:r>
              <a:rPr lang="en-NZ" dirty="0" smtClean="0"/>
              <a:t>GCMs are 2 degree or 3 degree resolution.</a:t>
            </a:r>
          </a:p>
          <a:p>
            <a:r>
              <a:rPr lang="en-NZ" dirty="0"/>
              <a:t>U</a:t>
            </a:r>
            <a:r>
              <a:rPr lang="en-NZ" dirty="0" smtClean="0"/>
              <a:t>se field change on gridded 50kmX50km data.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4944"/>
            <a:ext cx="11796118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166" y="4653136"/>
            <a:ext cx="4677834" cy="2204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Results (week): </a:t>
            </a:r>
            <a:r>
              <a:rPr lang="en-NZ" dirty="0" err="1" smtClean="0"/>
              <a:t>WBGTshade</a:t>
            </a:r>
            <a:r>
              <a:rPr lang="en-NZ" dirty="0" smtClean="0"/>
              <a:t> 2030 &amp; 2050</a:t>
            </a:r>
            <a:endParaRPr lang="en-N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1" y="3068960"/>
            <a:ext cx="4430387" cy="208823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268760"/>
            <a:ext cx="4430385" cy="2088232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076056" y="1340768"/>
            <a:ext cx="3816424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 smtClean="0">
                <a:sym typeface="Wingdings" pitchFamily="2" charset="2"/>
              </a:rPr>
              <a:t>1975 (30 </a:t>
            </a:r>
            <a:r>
              <a:rPr lang="en-NZ" dirty="0" err="1" smtClean="0">
                <a:sym typeface="Wingdings" pitchFamily="2" charset="2"/>
              </a:rPr>
              <a:t>yr</a:t>
            </a:r>
            <a:r>
              <a:rPr lang="en-NZ" dirty="0" smtClean="0">
                <a:sym typeface="Wingdings" pitchFamily="2" charset="2"/>
              </a:rPr>
              <a:t> </a:t>
            </a:r>
            <a:r>
              <a:rPr lang="en-NZ" dirty="0" err="1" smtClean="0">
                <a:sym typeface="Wingdings" pitchFamily="2" charset="2"/>
              </a:rPr>
              <a:t>ave</a:t>
            </a:r>
            <a:r>
              <a:rPr lang="en-NZ" dirty="0" smtClean="0">
                <a:sym typeface="Wingdings" pitchFamily="2" charset="2"/>
              </a:rPr>
              <a:t>)</a:t>
            </a:r>
          </a:p>
          <a:p>
            <a:pPr marL="0" indent="0">
              <a:buNone/>
            </a:pPr>
            <a:r>
              <a:rPr lang="en-NZ" dirty="0">
                <a:sym typeface="Wingdings" pitchFamily="2" charset="2"/>
              </a:rPr>
              <a:t> </a:t>
            </a:r>
            <a:r>
              <a:rPr lang="en-NZ" dirty="0" smtClean="0">
                <a:sym typeface="Wingdings" pitchFamily="2" charset="2"/>
              </a:rPr>
              <a:t>      August</a:t>
            </a:r>
          </a:p>
          <a:p>
            <a:pPr marL="0" indent="0">
              <a:buNone/>
            </a:pPr>
            <a:r>
              <a:rPr lang="en-NZ" dirty="0" smtClean="0"/>
              <a:t>    ↓</a:t>
            </a:r>
            <a:r>
              <a:rPr lang="en-NZ" dirty="0" smtClean="0">
                <a:sym typeface="Wingdings" pitchFamily="2" charset="2"/>
              </a:rPr>
              <a:t>2030 (30 </a:t>
            </a:r>
            <a:r>
              <a:rPr lang="en-NZ" dirty="0" err="1" smtClean="0">
                <a:sym typeface="Wingdings" pitchFamily="2" charset="2"/>
              </a:rPr>
              <a:t>yr</a:t>
            </a:r>
            <a:r>
              <a:rPr lang="en-NZ" dirty="0" smtClean="0">
                <a:sym typeface="Wingdings" pitchFamily="2" charset="2"/>
              </a:rPr>
              <a:t> </a:t>
            </a:r>
            <a:r>
              <a:rPr lang="en-NZ" dirty="0" err="1" smtClean="0">
                <a:sym typeface="Wingdings" pitchFamily="2" charset="2"/>
              </a:rPr>
              <a:t>ave</a:t>
            </a:r>
            <a:r>
              <a:rPr lang="en-NZ" dirty="0" smtClean="0">
                <a:sym typeface="Wingdings" pitchFamily="2" charset="2"/>
              </a:rPr>
              <a:t>)</a:t>
            </a:r>
          </a:p>
          <a:p>
            <a:pPr marL="0" indent="0">
              <a:buNone/>
            </a:pPr>
            <a:endParaRPr lang="en-NZ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NZ" dirty="0"/>
              <a:t>                      2050 ↓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869160"/>
            <a:ext cx="1893786" cy="121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9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Results (week): </a:t>
            </a:r>
            <a:r>
              <a:rPr lang="en-NZ" dirty="0" err="1" smtClean="0"/>
              <a:t>WBGTsun</a:t>
            </a:r>
            <a:r>
              <a:rPr lang="en-NZ" dirty="0" smtClean="0"/>
              <a:t> </a:t>
            </a:r>
            <a:r>
              <a:rPr lang="en-NZ" dirty="0"/>
              <a:t>2030 &amp; 2050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78"/>
          <a:stretch/>
        </p:blipFill>
        <p:spPr>
          <a:xfrm>
            <a:off x="4860032" y="4827494"/>
            <a:ext cx="4283968" cy="20305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35"/>
          <a:stretch/>
        </p:blipFill>
        <p:spPr>
          <a:xfrm>
            <a:off x="2986612" y="2996952"/>
            <a:ext cx="4283968" cy="199478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2"/>
          <a:stretch/>
        </p:blipFill>
        <p:spPr>
          <a:xfrm>
            <a:off x="251520" y="1121370"/>
            <a:ext cx="4283968" cy="2021076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076056" y="1340768"/>
            <a:ext cx="3816424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 smtClean="0">
                <a:sym typeface="Wingdings" pitchFamily="2" charset="2"/>
              </a:rPr>
              <a:t>1975 (30 </a:t>
            </a:r>
            <a:r>
              <a:rPr lang="en-NZ" dirty="0" err="1" smtClean="0">
                <a:sym typeface="Wingdings" pitchFamily="2" charset="2"/>
              </a:rPr>
              <a:t>yr</a:t>
            </a:r>
            <a:r>
              <a:rPr lang="en-NZ" dirty="0" smtClean="0">
                <a:sym typeface="Wingdings" pitchFamily="2" charset="2"/>
              </a:rPr>
              <a:t> </a:t>
            </a:r>
            <a:r>
              <a:rPr lang="en-NZ" dirty="0" err="1" smtClean="0">
                <a:sym typeface="Wingdings" pitchFamily="2" charset="2"/>
              </a:rPr>
              <a:t>ave</a:t>
            </a:r>
            <a:r>
              <a:rPr lang="en-NZ" dirty="0" smtClean="0">
                <a:sym typeface="Wingdings" pitchFamily="2" charset="2"/>
              </a:rPr>
              <a:t>)</a:t>
            </a:r>
          </a:p>
          <a:p>
            <a:pPr marL="0" indent="0">
              <a:buNone/>
            </a:pPr>
            <a:r>
              <a:rPr lang="en-NZ" dirty="0">
                <a:sym typeface="Wingdings" pitchFamily="2" charset="2"/>
              </a:rPr>
              <a:t> </a:t>
            </a:r>
            <a:r>
              <a:rPr lang="en-NZ" dirty="0" smtClean="0">
                <a:sym typeface="Wingdings" pitchFamily="2" charset="2"/>
              </a:rPr>
              <a:t>      August</a:t>
            </a:r>
          </a:p>
          <a:p>
            <a:pPr marL="0" indent="0">
              <a:buNone/>
            </a:pPr>
            <a:r>
              <a:rPr lang="en-NZ" dirty="0" smtClean="0"/>
              <a:t>    ↓</a:t>
            </a:r>
            <a:r>
              <a:rPr lang="en-NZ" dirty="0" smtClean="0">
                <a:sym typeface="Wingdings" pitchFamily="2" charset="2"/>
              </a:rPr>
              <a:t>2030 (30 </a:t>
            </a:r>
            <a:r>
              <a:rPr lang="en-NZ" dirty="0" err="1" smtClean="0">
                <a:sym typeface="Wingdings" pitchFamily="2" charset="2"/>
              </a:rPr>
              <a:t>yr</a:t>
            </a:r>
            <a:r>
              <a:rPr lang="en-NZ" dirty="0" smtClean="0">
                <a:sym typeface="Wingdings" pitchFamily="2" charset="2"/>
              </a:rPr>
              <a:t> </a:t>
            </a:r>
            <a:r>
              <a:rPr lang="en-NZ" dirty="0" err="1" smtClean="0">
                <a:sym typeface="Wingdings" pitchFamily="2" charset="2"/>
              </a:rPr>
              <a:t>ave</a:t>
            </a:r>
            <a:r>
              <a:rPr lang="en-NZ" dirty="0" smtClean="0">
                <a:sym typeface="Wingdings" pitchFamily="2" charset="2"/>
              </a:rPr>
              <a:t>)</a:t>
            </a:r>
          </a:p>
          <a:p>
            <a:pPr marL="0" indent="0">
              <a:buNone/>
            </a:pPr>
            <a:endParaRPr lang="en-NZ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NZ" dirty="0"/>
              <a:t>                      2050 ↓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869160"/>
            <a:ext cx="1893786" cy="121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9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12"/>
          <a:stretch/>
        </p:blipFill>
        <p:spPr>
          <a:xfrm>
            <a:off x="2613056" y="3933056"/>
            <a:ext cx="6495299" cy="29249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r>
              <a:rPr lang="en-NZ" dirty="0" smtClean="0"/>
              <a:t>August </a:t>
            </a:r>
            <a:r>
              <a:rPr lang="en-NZ" dirty="0" err="1" smtClean="0"/>
              <a:t>Worktime</a:t>
            </a:r>
            <a:r>
              <a:rPr lang="en-NZ" dirty="0" smtClean="0"/>
              <a:t> reduction (shade)</a:t>
            </a:r>
            <a:endParaRPr lang="en-NZ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5"/>
          <a:stretch/>
        </p:blipFill>
        <p:spPr>
          <a:xfrm>
            <a:off x="0" y="1268760"/>
            <a:ext cx="6545523" cy="2952328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444208" y="1288269"/>
            <a:ext cx="2656683" cy="27167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NZ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NZ" dirty="0" smtClean="0">
                <a:sym typeface="Wingdings" pitchFamily="2" charset="2"/>
              </a:rPr>
              <a:t>2030-1975</a:t>
            </a:r>
          </a:p>
          <a:p>
            <a:pPr marL="0" indent="0">
              <a:buNone/>
            </a:pPr>
            <a:r>
              <a:rPr lang="en-NZ" dirty="0" smtClean="0">
                <a:sym typeface="Wingdings" pitchFamily="2" charset="2"/>
              </a:rPr>
              <a:t> </a:t>
            </a:r>
          </a:p>
          <a:p>
            <a:pPr marL="0" indent="0">
              <a:buNone/>
            </a:pPr>
            <a:r>
              <a:rPr lang="en-NZ" dirty="0" smtClean="0">
                <a:sym typeface="Wingdings" pitchFamily="2" charset="2"/>
              </a:rPr>
              <a:t>August average</a:t>
            </a:r>
          </a:p>
          <a:p>
            <a:pPr marL="0" indent="0">
              <a:buNone/>
            </a:pPr>
            <a:endParaRPr lang="en-NZ" sz="20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NZ" dirty="0" smtClean="0"/>
              <a:t>↓2050-1975</a:t>
            </a:r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10" y="5013176"/>
            <a:ext cx="2295846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0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60"/>
          <a:stretch/>
        </p:blipFill>
        <p:spPr>
          <a:xfrm>
            <a:off x="2936267" y="4060671"/>
            <a:ext cx="6207733" cy="27973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r>
              <a:rPr lang="en-NZ" dirty="0" smtClean="0"/>
              <a:t>August </a:t>
            </a:r>
            <a:r>
              <a:rPr lang="en-NZ" dirty="0" err="1" smtClean="0"/>
              <a:t>Worktime</a:t>
            </a:r>
            <a:r>
              <a:rPr lang="en-NZ" dirty="0" smtClean="0"/>
              <a:t> reduction (sun)</a:t>
            </a:r>
            <a:endParaRPr lang="en-NZ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56176" y="1268760"/>
            <a:ext cx="2797446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 smtClean="0">
                <a:sym typeface="Wingdings" pitchFamily="2" charset="2"/>
              </a:rPr>
              <a:t>2030-1975</a:t>
            </a:r>
          </a:p>
          <a:p>
            <a:pPr marL="0" indent="0">
              <a:buNone/>
            </a:pPr>
            <a:endParaRPr lang="en-NZ" sz="20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NZ" dirty="0">
                <a:sym typeface="Wingdings" pitchFamily="2" charset="2"/>
              </a:rPr>
              <a:t>August average</a:t>
            </a:r>
          </a:p>
          <a:p>
            <a:pPr marL="0" indent="0">
              <a:buNone/>
            </a:pPr>
            <a:endParaRPr lang="en-NZ" dirty="0" smtClean="0"/>
          </a:p>
          <a:p>
            <a:pPr marL="0" indent="0">
              <a:buNone/>
            </a:pPr>
            <a:r>
              <a:rPr lang="en-NZ" dirty="0" smtClean="0"/>
              <a:t>↓2050-1975</a:t>
            </a:r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10" y="5013176"/>
            <a:ext cx="2295846" cy="1009791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11"/>
          <a:stretch/>
        </p:blipFill>
        <p:spPr>
          <a:xfrm>
            <a:off x="0" y="1204781"/>
            <a:ext cx="6215430" cy="2855890"/>
          </a:xfrm>
        </p:spPr>
      </p:pic>
    </p:spTree>
    <p:extLst>
      <p:ext uri="{BB962C8B-B14F-4D97-AF65-F5344CB8AC3E}">
        <p14:creationId xmlns:p14="http://schemas.microsoft.com/office/powerpoint/2010/main" val="227567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B66DC2"/>
              </a:clrFrom>
              <a:clrTo>
                <a:srgbClr val="B66D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24"/>
          <a:stretch/>
        </p:blipFill>
        <p:spPr>
          <a:xfrm>
            <a:off x="4572000" y="4819077"/>
            <a:ext cx="4528406" cy="20389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August </a:t>
            </a:r>
            <a:r>
              <a:rPr lang="en-NZ" dirty="0" err="1" smtClean="0"/>
              <a:t>worktime</a:t>
            </a:r>
            <a:r>
              <a:rPr lang="en-NZ" dirty="0" smtClean="0"/>
              <a:t> reduction </a:t>
            </a:r>
            <a:r>
              <a:rPr lang="en-NZ" sz="4000" dirty="0" smtClean="0"/>
              <a:t>2050-1975</a:t>
            </a:r>
            <a:r>
              <a:rPr lang="en-NZ" dirty="0" smtClean="0"/>
              <a:t>: sun</a:t>
            </a:r>
            <a:endParaRPr lang="en-NZ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58" y="5013176"/>
            <a:ext cx="3021803" cy="1329091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860032" y="1124744"/>
            <a:ext cx="4107447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 smtClean="0">
                <a:sym typeface="Wingdings" pitchFamily="2" charset="2"/>
              </a:rPr>
              <a:t>Hottest month</a:t>
            </a:r>
          </a:p>
          <a:p>
            <a:pPr marL="0" indent="0">
              <a:buNone/>
            </a:pPr>
            <a:r>
              <a:rPr lang="en-NZ" dirty="0">
                <a:sym typeface="Wingdings" pitchFamily="2" charset="2"/>
              </a:rPr>
              <a:t> </a:t>
            </a:r>
            <a:r>
              <a:rPr lang="en-NZ" dirty="0" smtClean="0">
                <a:sym typeface="Wingdings" pitchFamily="2" charset="2"/>
              </a:rPr>
              <a:t>      (August)</a:t>
            </a:r>
          </a:p>
          <a:p>
            <a:pPr marL="0" indent="0">
              <a:buNone/>
            </a:pPr>
            <a:r>
              <a:rPr lang="en-NZ" dirty="0" smtClean="0"/>
              <a:t>    ↓</a:t>
            </a:r>
            <a:r>
              <a:rPr lang="en-NZ" dirty="0" smtClean="0">
                <a:sym typeface="Wingdings" pitchFamily="2" charset="2"/>
              </a:rPr>
              <a:t>Hottest week</a:t>
            </a:r>
          </a:p>
          <a:p>
            <a:pPr marL="0" indent="0">
              <a:buNone/>
            </a:pPr>
            <a:endParaRPr lang="en-NZ" sz="28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NZ" dirty="0" smtClean="0">
                <a:sym typeface="Wingdings" pitchFamily="2" charset="2"/>
              </a:rPr>
              <a:t>                       Hottest 3</a:t>
            </a:r>
          </a:p>
          <a:p>
            <a:pPr marL="0" indent="0">
              <a:buNone/>
            </a:pPr>
            <a:r>
              <a:rPr lang="en-NZ" dirty="0">
                <a:sym typeface="Wingdings" pitchFamily="2" charset="2"/>
              </a:rPr>
              <a:t> </a:t>
            </a:r>
            <a:r>
              <a:rPr lang="en-NZ" dirty="0" smtClean="0">
                <a:sym typeface="Wingdings" pitchFamily="2" charset="2"/>
              </a:rPr>
              <a:t>                       days</a:t>
            </a:r>
            <a:r>
              <a:rPr lang="en-NZ" dirty="0" smtClean="0"/>
              <a:t> </a:t>
            </a:r>
            <a:r>
              <a:rPr lang="en-NZ" dirty="0"/>
              <a:t>↓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B66DC2"/>
              </a:clrFrom>
              <a:clrTo>
                <a:srgbClr val="B66D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26"/>
          <a:stretch/>
        </p:blipFill>
        <p:spPr>
          <a:xfrm>
            <a:off x="2306586" y="2852936"/>
            <a:ext cx="4528406" cy="20777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B66DC2"/>
              </a:clrFrom>
              <a:clrTo>
                <a:srgbClr val="B66D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65"/>
          <a:stretch/>
        </p:blipFill>
        <p:spPr>
          <a:xfrm>
            <a:off x="43594" y="1124744"/>
            <a:ext cx="4528406" cy="210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5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August </a:t>
            </a:r>
            <a:r>
              <a:rPr lang="en-NZ" dirty="0" err="1" smtClean="0"/>
              <a:t>worktime</a:t>
            </a:r>
            <a:r>
              <a:rPr lang="en-NZ" dirty="0" smtClean="0"/>
              <a:t> </a:t>
            </a:r>
            <a:r>
              <a:rPr lang="en-NZ" dirty="0" err="1" smtClean="0"/>
              <a:t>reduct</a:t>
            </a:r>
            <a:r>
              <a:rPr lang="en-NZ" baseline="30000" dirty="0" err="1" smtClean="0"/>
              <a:t>n</a:t>
            </a:r>
            <a:r>
              <a:rPr lang="en-NZ" dirty="0" smtClean="0"/>
              <a:t> </a:t>
            </a:r>
            <a:r>
              <a:rPr lang="en-NZ" sz="4000" dirty="0" smtClean="0"/>
              <a:t>2050-1975</a:t>
            </a:r>
            <a:r>
              <a:rPr lang="en-NZ" dirty="0" smtClean="0"/>
              <a:t>: shade</a:t>
            </a:r>
            <a:endParaRPr lang="en-NZ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58" y="5013176"/>
            <a:ext cx="3021803" cy="1329091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860032" y="1124744"/>
            <a:ext cx="4107447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 smtClean="0">
                <a:sym typeface="Wingdings" pitchFamily="2" charset="2"/>
              </a:rPr>
              <a:t>Hottest month</a:t>
            </a:r>
          </a:p>
          <a:p>
            <a:pPr marL="0" indent="0">
              <a:buNone/>
            </a:pPr>
            <a:r>
              <a:rPr lang="en-NZ" dirty="0">
                <a:sym typeface="Wingdings" pitchFamily="2" charset="2"/>
              </a:rPr>
              <a:t> </a:t>
            </a:r>
            <a:r>
              <a:rPr lang="en-NZ" dirty="0" smtClean="0">
                <a:sym typeface="Wingdings" pitchFamily="2" charset="2"/>
              </a:rPr>
              <a:t>      (August)</a:t>
            </a:r>
          </a:p>
          <a:p>
            <a:pPr marL="0" indent="0">
              <a:buNone/>
            </a:pPr>
            <a:r>
              <a:rPr lang="en-NZ" dirty="0" smtClean="0"/>
              <a:t>    ↓</a:t>
            </a:r>
            <a:r>
              <a:rPr lang="en-NZ" dirty="0" smtClean="0">
                <a:sym typeface="Wingdings" pitchFamily="2" charset="2"/>
              </a:rPr>
              <a:t>Hottest week</a:t>
            </a:r>
          </a:p>
          <a:p>
            <a:pPr marL="0" indent="0">
              <a:buNone/>
            </a:pPr>
            <a:endParaRPr lang="en-NZ" sz="28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NZ" dirty="0" smtClean="0">
                <a:sym typeface="Wingdings" pitchFamily="2" charset="2"/>
              </a:rPr>
              <a:t>                       Hottest 3</a:t>
            </a:r>
          </a:p>
          <a:p>
            <a:pPr marL="0" indent="0">
              <a:buNone/>
            </a:pPr>
            <a:r>
              <a:rPr lang="en-NZ" dirty="0">
                <a:sym typeface="Wingdings" pitchFamily="2" charset="2"/>
              </a:rPr>
              <a:t> </a:t>
            </a:r>
            <a:r>
              <a:rPr lang="en-NZ" dirty="0" smtClean="0">
                <a:sym typeface="Wingdings" pitchFamily="2" charset="2"/>
              </a:rPr>
              <a:t>                       days</a:t>
            </a:r>
            <a:r>
              <a:rPr lang="en-NZ" dirty="0" smtClean="0"/>
              <a:t> </a:t>
            </a:r>
            <a:r>
              <a:rPr lang="en-NZ" dirty="0"/>
              <a:t>↓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B66DC2"/>
              </a:clrFrom>
              <a:clrTo>
                <a:srgbClr val="B66D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6"/>
          <a:stretch/>
        </p:blipFill>
        <p:spPr>
          <a:xfrm>
            <a:off x="4787522" y="4826377"/>
            <a:ext cx="4358901" cy="20316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B66DC2"/>
              </a:clrFrom>
              <a:clrTo>
                <a:srgbClr val="B66D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18"/>
          <a:stretch/>
        </p:blipFill>
        <p:spPr>
          <a:xfrm>
            <a:off x="1815602" y="2951672"/>
            <a:ext cx="4358901" cy="20575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B66DC2"/>
              </a:clrFrom>
              <a:clrTo>
                <a:srgbClr val="B66D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9"/>
          <a:stretch/>
        </p:blipFill>
        <p:spPr>
          <a:xfrm>
            <a:off x="107504" y="1124744"/>
            <a:ext cx="4359544" cy="199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3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How much will this cost?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517232"/>
          </a:xfrm>
        </p:spPr>
        <p:txBody>
          <a:bodyPr>
            <a:normAutofit/>
          </a:bodyPr>
          <a:lstStyle/>
          <a:p>
            <a:r>
              <a:rPr lang="en-NZ" dirty="0" smtClean="0"/>
              <a:t>DARA report = $2.3 trillion by 2030</a:t>
            </a:r>
          </a:p>
          <a:p>
            <a:pPr lvl="2"/>
            <a:r>
              <a:rPr lang="en-NZ" dirty="0">
                <a:hlinkClick r:id="rId2"/>
              </a:rPr>
              <a:t>http://daraint.org/climate-vulnerability-monitor/climate-vulnerability-monitor-2012</a:t>
            </a:r>
            <a:r>
              <a:rPr lang="en-NZ" dirty="0" smtClean="0">
                <a:hlinkClick r:id="rId2"/>
              </a:rPr>
              <a:t>/</a:t>
            </a:r>
            <a:endParaRPr lang="en-NZ" dirty="0" smtClean="0"/>
          </a:p>
          <a:p>
            <a:r>
              <a:rPr lang="en-NZ" dirty="0" smtClean="0"/>
              <a:t>Adaption will almost certainly occur</a:t>
            </a:r>
          </a:p>
          <a:p>
            <a:pPr lvl="1"/>
            <a:r>
              <a:rPr lang="en-NZ" dirty="0"/>
              <a:t>s</a:t>
            </a:r>
            <a:r>
              <a:rPr lang="en-NZ" dirty="0" smtClean="0"/>
              <a:t>iesta</a:t>
            </a:r>
            <a:r>
              <a:rPr lang="en-NZ" dirty="0"/>
              <a:t>, a</a:t>
            </a:r>
            <a:r>
              <a:rPr lang="en-NZ" dirty="0" smtClean="0"/>
              <a:t>ir conditioning, mechanisation</a:t>
            </a:r>
            <a:endParaRPr lang="en-NZ" dirty="0"/>
          </a:p>
          <a:p>
            <a:pPr lvl="1"/>
            <a:r>
              <a:rPr lang="en-NZ" dirty="0" smtClean="0"/>
              <a:t>(more flexibility in non-tropical countries)</a:t>
            </a:r>
          </a:p>
          <a:p>
            <a:r>
              <a:rPr lang="en-NZ" dirty="0" smtClean="0"/>
              <a:t>How far can we adapt?</a:t>
            </a:r>
          </a:p>
          <a:p>
            <a:pPr lvl="1"/>
            <a:r>
              <a:rPr lang="en-NZ" dirty="0" smtClean="0"/>
              <a:t>Higher humidity at night and morning</a:t>
            </a:r>
          </a:p>
          <a:p>
            <a:pPr lvl="1"/>
            <a:r>
              <a:rPr lang="en-NZ" dirty="0" smtClean="0"/>
              <a:t>Unsociable hours</a:t>
            </a:r>
          </a:p>
          <a:p>
            <a:pPr lvl="1"/>
            <a:r>
              <a:rPr lang="en-NZ" dirty="0" smtClean="0"/>
              <a:t>Cost of air conditioning  ($ and energy use)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3210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/>
          </a:bodyPr>
          <a:lstStyle/>
          <a:p>
            <a:r>
              <a:rPr lang="en-NZ" dirty="0" smtClean="0"/>
              <a:t>Heat Stress in USA: Why study USA?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41168"/>
          </a:xfrm>
        </p:spPr>
        <p:txBody>
          <a:bodyPr>
            <a:normAutofit/>
          </a:bodyPr>
          <a:lstStyle/>
          <a:p>
            <a:r>
              <a:rPr lang="en-NZ" dirty="0" smtClean="0"/>
              <a:t>Daily, monthly &amp; yearly temperatures vary much more in temperate zones than in the tropics:</a:t>
            </a:r>
          </a:p>
          <a:p>
            <a:endParaRPr lang="en-NZ" dirty="0" smtClean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r>
              <a:rPr lang="en-NZ" dirty="0"/>
              <a:t>S</a:t>
            </a:r>
            <a:r>
              <a:rPr lang="en-NZ" dirty="0" smtClean="0"/>
              <a:t>imilar productivity loss </a:t>
            </a:r>
            <a:r>
              <a:rPr lang="en-NZ" dirty="0"/>
              <a:t>in temperate climate?</a:t>
            </a:r>
          </a:p>
          <a:p>
            <a:pPr lvl="1"/>
            <a:r>
              <a:rPr lang="en-NZ" dirty="0"/>
              <a:t>Heaps of data from </a:t>
            </a:r>
            <a:r>
              <a:rPr lang="en-NZ" dirty="0" smtClean="0"/>
              <a:t>USA!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7" y="2780928"/>
            <a:ext cx="4242509" cy="2376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885" y="2636912"/>
            <a:ext cx="4784115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4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Conclusions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52936"/>
          </a:xfrm>
        </p:spPr>
        <p:txBody>
          <a:bodyPr>
            <a:normAutofit/>
          </a:bodyPr>
          <a:lstStyle/>
          <a:p>
            <a:r>
              <a:rPr lang="en-NZ" dirty="0"/>
              <a:t>M</a:t>
            </a:r>
            <a:r>
              <a:rPr lang="en-NZ" dirty="0" smtClean="0"/>
              <a:t>ethod of using grid based monthly average data to estimate the work time loss, works in temperate zone countries as well as tropical countries.</a:t>
            </a: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9868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Conclusions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rmAutofit/>
          </a:bodyPr>
          <a:lstStyle/>
          <a:p>
            <a:r>
              <a:rPr lang="en-NZ" dirty="0" smtClean="0"/>
              <a:t>Due to global warming, by 2050 we predict:</a:t>
            </a:r>
          </a:p>
          <a:p>
            <a:endParaRPr lang="en-NZ" dirty="0" smtClean="0"/>
          </a:p>
          <a:p>
            <a:r>
              <a:rPr lang="en-NZ" dirty="0" smtClean="0"/>
              <a:t>Southern USA: 25%-50% reduction in afternoon work outdoors (</a:t>
            </a:r>
            <a:r>
              <a:rPr lang="en-NZ" dirty="0" smtClean="0">
                <a:solidFill>
                  <a:srgbClr val="FF0000"/>
                </a:solidFill>
              </a:rPr>
              <a:t>in shade</a:t>
            </a:r>
            <a:r>
              <a:rPr lang="en-NZ" dirty="0" smtClean="0"/>
              <a:t>) in August</a:t>
            </a:r>
          </a:p>
          <a:p>
            <a:r>
              <a:rPr lang="en-NZ" dirty="0" smtClean="0"/>
              <a:t>Southern </a:t>
            </a:r>
            <a:r>
              <a:rPr lang="en-NZ" dirty="0"/>
              <a:t>&amp;</a:t>
            </a:r>
            <a:r>
              <a:rPr lang="en-NZ" dirty="0" smtClean="0"/>
              <a:t> mid USA: 25</a:t>
            </a:r>
            <a:r>
              <a:rPr lang="en-NZ" dirty="0"/>
              <a:t>%-50% reduction in </a:t>
            </a:r>
            <a:r>
              <a:rPr lang="en-NZ" dirty="0" smtClean="0"/>
              <a:t>afternoon work </a:t>
            </a:r>
            <a:r>
              <a:rPr lang="en-NZ" dirty="0"/>
              <a:t>outdoors </a:t>
            </a:r>
            <a:r>
              <a:rPr lang="en-NZ" dirty="0" smtClean="0"/>
              <a:t>(</a:t>
            </a:r>
            <a:r>
              <a:rPr lang="en-NZ" dirty="0" smtClean="0">
                <a:solidFill>
                  <a:srgbClr val="FF0000"/>
                </a:solidFill>
              </a:rPr>
              <a:t>in sun</a:t>
            </a:r>
            <a:r>
              <a:rPr lang="en-NZ" dirty="0" smtClean="0"/>
              <a:t>) </a:t>
            </a:r>
            <a:r>
              <a:rPr lang="en-NZ" dirty="0"/>
              <a:t>in </a:t>
            </a:r>
            <a:r>
              <a:rPr lang="en-NZ" dirty="0" smtClean="0"/>
              <a:t>August</a:t>
            </a:r>
          </a:p>
          <a:p>
            <a:r>
              <a:rPr lang="en-NZ" dirty="0"/>
              <a:t>C</a:t>
            </a:r>
            <a:r>
              <a:rPr lang="en-NZ" dirty="0" smtClean="0"/>
              <a:t>entral &amp; North east USA: </a:t>
            </a:r>
            <a:r>
              <a:rPr lang="en-NZ" dirty="0"/>
              <a:t>25%-50% reduction in </a:t>
            </a:r>
            <a:r>
              <a:rPr lang="en-NZ" dirty="0" smtClean="0"/>
              <a:t>afternoon work </a:t>
            </a:r>
            <a:r>
              <a:rPr lang="en-NZ" dirty="0"/>
              <a:t>outdoors </a:t>
            </a:r>
            <a:r>
              <a:rPr lang="en-NZ" dirty="0" smtClean="0"/>
              <a:t>(</a:t>
            </a:r>
            <a:r>
              <a:rPr lang="en-NZ" dirty="0" smtClean="0">
                <a:solidFill>
                  <a:srgbClr val="FF0000"/>
                </a:solidFill>
              </a:rPr>
              <a:t>in sun</a:t>
            </a:r>
            <a:r>
              <a:rPr lang="en-NZ" dirty="0">
                <a:solidFill>
                  <a:srgbClr val="FF0000"/>
                </a:solidFill>
              </a:rPr>
              <a:t>) in </a:t>
            </a:r>
            <a:r>
              <a:rPr lang="en-NZ" dirty="0" smtClean="0">
                <a:solidFill>
                  <a:srgbClr val="FF0000"/>
                </a:solidFill>
              </a:rPr>
              <a:t>hottest week</a:t>
            </a:r>
            <a:r>
              <a:rPr lang="en-NZ" dirty="0" smtClean="0"/>
              <a:t> in August</a:t>
            </a:r>
            <a:endParaRPr lang="en-NZ" dirty="0"/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2486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Heat Stress in USA: What is heat stress?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257800"/>
          </a:xfrm>
        </p:spPr>
        <p:txBody>
          <a:bodyPr>
            <a:normAutofit/>
          </a:bodyPr>
          <a:lstStyle/>
          <a:p>
            <a:r>
              <a:rPr lang="en-NZ" dirty="0" smtClean="0"/>
              <a:t>Over 34C, only way to loose heat generated by work is by evaporation of sweat</a:t>
            </a:r>
          </a:p>
          <a:p>
            <a:r>
              <a:rPr lang="en-NZ" dirty="0" smtClean="0"/>
              <a:t>Evaporation </a:t>
            </a:r>
            <a:r>
              <a:rPr lang="en-NZ" dirty="0"/>
              <a:t>is </a:t>
            </a:r>
            <a:r>
              <a:rPr lang="en-NZ" dirty="0" smtClean="0"/>
              <a:t>inhibited when humidity is high</a:t>
            </a:r>
            <a:endParaRPr lang="en-NZ" dirty="0"/>
          </a:p>
          <a:p>
            <a:pPr lvl="1"/>
            <a:r>
              <a:rPr lang="en-NZ" dirty="0" smtClean="0"/>
              <a:t>Example: 34C @ 80% humidity</a:t>
            </a:r>
            <a:r>
              <a:rPr lang="en-NZ" dirty="0"/>
              <a:t>:</a:t>
            </a:r>
            <a:endParaRPr lang="en-NZ" dirty="0" smtClean="0"/>
          </a:p>
          <a:p>
            <a:pPr lvl="1"/>
            <a:r>
              <a:rPr lang="en-NZ" dirty="0" smtClean="0"/>
              <a:t>maximum evaporative cooling rate is 180W</a:t>
            </a:r>
          </a:p>
          <a:p>
            <a:pPr lvl="1"/>
            <a:r>
              <a:rPr lang="en-NZ" sz="2400" dirty="0" smtClean="0"/>
              <a:t>Reference: Paul Uno ACI </a:t>
            </a:r>
            <a:r>
              <a:rPr lang="en-NZ" sz="2400" dirty="0"/>
              <a:t>Materials </a:t>
            </a:r>
            <a:r>
              <a:rPr lang="en-NZ" sz="2400" dirty="0" smtClean="0"/>
              <a:t>Journal p365-375 July-August 1998</a:t>
            </a:r>
          </a:p>
          <a:p>
            <a:pPr lvl="1"/>
            <a:r>
              <a:rPr lang="en-NZ" dirty="0" smtClean="0"/>
              <a:t>Moderate work generates 300W </a:t>
            </a:r>
          </a:p>
          <a:p>
            <a:pPr lvl="1"/>
            <a:r>
              <a:rPr lang="en-NZ" dirty="0" smtClean="0"/>
              <a:t>= rise in core temperature (of about 1.5C per hour)</a:t>
            </a:r>
          </a:p>
        </p:txBody>
      </p:sp>
    </p:spTree>
    <p:extLst>
      <p:ext uri="{BB962C8B-B14F-4D97-AF65-F5344CB8AC3E}">
        <p14:creationId xmlns:p14="http://schemas.microsoft.com/office/powerpoint/2010/main" val="428638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r>
              <a:rPr lang="en-NZ" dirty="0" smtClean="0"/>
              <a:t>Measuring heat stress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2188840"/>
          </a:xfrm>
        </p:spPr>
        <p:txBody>
          <a:bodyPr>
            <a:normAutofit/>
          </a:bodyPr>
          <a:lstStyle/>
          <a:p>
            <a:r>
              <a:rPr lang="en-NZ" dirty="0" smtClean="0"/>
              <a:t>To measure heat stress at given work rate: </a:t>
            </a:r>
          </a:p>
          <a:p>
            <a:r>
              <a:rPr lang="en-NZ" dirty="0" smtClean="0"/>
              <a:t>need temperature, humidity, wind </a:t>
            </a:r>
            <a:r>
              <a:rPr lang="en-NZ" dirty="0"/>
              <a:t>&amp;</a:t>
            </a:r>
            <a:r>
              <a:rPr lang="en-NZ" dirty="0" smtClean="0"/>
              <a:t> solar.  </a:t>
            </a:r>
          </a:p>
          <a:p>
            <a:r>
              <a:rPr lang="en-NZ" dirty="0" smtClean="0"/>
              <a:t>Assume minimum clothes worn.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6648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 heat stress index?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471" y="4686300"/>
            <a:ext cx="676275" cy="217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139" y="3933056"/>
            <a:ext cx="806937" cy="23000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25144"/>
          </a:xfrm>
        </p:spPr>
        <p:txBody>
          <a:bodyPr>
            <a:normAutofit/>
          </a:bodyPr>
          <a:lstStyle/>
          <a:p>
            <a:r>
              <a:rPr lang="en-NZ" dirty="0" smtClean="0"/>
              <a:t>WBGT: For heat stress only.</a:t>
            </a:r>
          </a:p>
          <a:p>
            <a:pPr lvl="1"/>
            <a:r>
              <a:rPr lang="en-NZ" dirty="0" smtClean="0"/>
              <a:t>compiled by measurement on US military</a:t>
            </a:r>
          </a:p>
          <a:p>
            <a:pPr lvl="1"/>
            <a:r>
              <a:rPr lang="en-NZ" dirty="0" smtClean="0"/>
              <a:t>ISO standard for reduction in work time</a:t>
            </a:r>
          </a:p>
          <a:p>
            <a:pPr lvl="1"/>
            <a:r>
              <a:rPr lang="en-NZ" dirty="0" smtClean="0"/>
              <a:t>Simple:  WBGT = 0.7Tw + 0.3Ta (in shade) </a:t>
            </a:r>
          </a:p>
          <a:p>
            <a:r>
              <a:rPr lang="en-NZ" dirty="0" smtClean="0"/>
              <a:t>UTCI: Physiologically derived</a:t>
            </a:r>
          </a:p>
          <a:p>
            <a:pPr lvl="1"/>
            <a:r>
              <a:rPr lang="en-NZ" dirty="0" smtClean="0"/>
              <a:t>hard to measure at workplace, subjective scale</a:t>
            </a:r>
          </a:p>
          <a:p>
            <a:r>
              <a:rPr lang="en-NZ" dirty="0" smtClean="0"/>
              <a:t>HI: USA meteorological use</a:t>
            </a:r>
          </a:p>
          <a:p>
            <a:pPr lvl="1"/>
            <a:r>
              <a:rPr lang="en-NZ" dirty="0" smtClean="0"/>
              <a:t>empirical formula, subjective scale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3927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How do heat indexes compare?</a:t>
            </a:r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5322887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88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How do they compare?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692" y="2204864"/>
            <a:ext cx="5084520" cy="4525963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44015"/>
            <a:ext cx="3838282" cy="287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211960" y="1334357"/>
            <a:ext cx="3600400" cy="654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 smtClean="0"/>
              <a:t>Dallas: August 2005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1067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Results: </a:t>
            </a:r>
            <a:r>
              <a:rPr lang="en-NZ" dirty="0" err="1" smtClean="0"/>
              <a:t>WBGTshade</a:t>
            </a:r>
            <a:r>
              <a:rPr lang="en-NZ" dirty="0" smtClean="0"/>
              <a:t> 1975 &amp; 2005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10" y="3284984"/>
            <a:ext cx="5359523" cy="357301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" y="1124744"/>
            <a:ext cx="4909693" cy="327312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587815"/>
            <a:ext cx="1209844" cy="224821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076056" y="1268760"/>
            <a:ext cx="3672408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 smtClean="0">
                <a:sym typeface="Wingdings" pitchFamily="2" charset="2"/>
              </a:rPr>
              <a:t>1975 (30 </a:t>
            </a:r>
            <a:r>
              <a:rPr lang="en-NZ" dirty="0" err="1" smtClean="0">
                <a:sym typeface="Wingdings" pitchFamily="2" charset="2"/>
              </a:rPr>
              <a:t>yr</a:t>
            </a:r>
            <a:r>
              <a:rPr lang="en-NZ" dirty="0" smtClean="0">
                <a:sym typeface="Wingdings" pitchFamily="2" charset="2"/>
              </a:rPr>
              <a:t> </a:t>
            </a:r>
            <a:r>
              <a:rPr lang="en-NZ" dirty="0" err="1" smtClean="0">
                <a:sym typeface="Wingdings" pitchFamily="2" charset="2"/>
              </a:rPr>
              <a:t>ave</a:t>
            </a:r>
            <a:r>
              <a:rPr lang="en-NZ" dirty="0" smtClean="0">
                <a:sym typeface="Wingdings" pitchFamily="2" charset="2"/>
              </a:rPr>
              <a:t>)</a:t>
            </a:r>
          </a:p>
          <a:p>
            <a:pPr marL="0" indent="0">
              <a:buNone/>
            </a:pPr>
            <a:r>
              <a:rPr lang="en-NZ" dirty="0">
                <a:sym typeface="Wingdings" pitchFamily="2" charset="2"/>
              </a:rPr>
              <a:t> </a:t>
            </a:r>
            <a:r>
              <a:rPr lang="en-NZ" dirty="0" smtClean="0">
                <a:sym typeface="Wingdings" pitchFamily="2" charset="2"/>
              </a:rPr>
              <a:t>    August afternoon</a:t>
            </a:r>
          </a:p>
          <a:p>
            <a:pPr marL="0" indent="0">
              <a:buNone/>
            </a:pPr>
            <a:r>
              <a:rPr lang="en-NZ" dirty="0" smtClean="0"/>
              <a:t>    ↓</a:t>
            </a:r>
            <a:r>
              <a:rPr lang="en-NZ" dirty="0" smtClean="0">
                <a:sym typeface="Wingdings" pitchFamily="2" charset="2"/>
              </a:rPr>
              <a:t>2005 (30 </a:t>
            </a:r>
            <a:r>
              <a:rPr lang="en-NZ" dirty="0" err="1" smtClean="0">
                <a:sym typeface="Wingdings" pitchFamily="2" charset="2"/>
              </a:rPr>
              <a:t>yr</a:t>
            </a:r>
            <a:r>
              <a:rPr lang="en-NZ" dirty="0" smtClean="0">
                <a:sym typeface="Wingdings" pitchFamily="2" charset="2"/>
              </a:rPr>
              <a:t> </a:t>
            </a:r>
            <a:r>
              <a:rPr lang="en-NZ" dirty="0" err="1" smtClean="0">
                <a:sym typeface="Wingdings" pitchFamily="2" charset="2"/>
              </a:rPr>
              <a:t>ave</a:t>
            </a:r>
            <a:r>
              <a:rPr lang="en-NZ" dirty="0" smtClean="0">
                <a:sym typeface="Wingdings" pitchFamily="2" charset="2"/>
              </a:rPr>
              <a:t>)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6567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3505</TotalTime>
  <Words>1025</Words>
  <Application>Microsoft Office PowerPoint</Application>
  <PresentationFormat>On-screen Show (4:3)</PresentationFormat>
  <Paragraphs>157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Heat Stress in USA Now &amp; in the Future</vt:lpstr>
      <vt:lpstr>Heat Stress in USA: Why study USA?</vt:lpstr>
      <vt:lpstr>Heat Stress in USA: Why study USA?</vt:lpstr>
      <vt:lpstr>Heat Stress in USA: What is heat stress?</vt:lpstr>
      <vt:lpstr>Measuring heat stress</vt:lpstr>
      <vt:lpstr>What heat stress index?</vt:lpstr>
      <vt:lpstr>How do heat indexes compare?</vt:lpstr>
      <vt:lpstr>How do they compare?</vt:lpstr>
      <vt:lpstr>Results: WBGTshade 1975 &amp; 2005</vt:lpstr>
      <vt:lpstr>How to get WBGT in sun</vt:lpstr>
      <vt:lpstr>Results: WBGTsun 1975 &amp; 2005</vt:lpstr>
      <vt:lpstr>What does this mean for workers</vt:lpstr>
      <vt:lpstr>What does this mean for workers</vt:lpstr>
      <vt:lpstr>Results: 2000 WBGT shade &amp; sun</vt:lpstr>
      <vt:lpstr>What monthly WBGT doesn’t show</vt:lpstr>
      <vt:lpstr>How we get hottest day/week</vt:lpstr>
      <vt:lpstr>Hottest week</vt:lpstr>
      <vt:lpstr>Hottest 3 days</vt:lpstr>
      <vt:lpstr>Results (hottest week): August2005 WBGT</vt:lpstr>
      <vt:lpstr>Results (hottest 3days): August2005 WBGT</vt:lpstr>
      <vt:lpstr>How we get future heat stress</vt:lpstr>
      <vt:lpstr>How we get future heat stress</vt:lpstr>
      <vt:lpstr>Results (week): WBGTshade 2030 &amp; 2050</vt:lpstr>
      <vt:lpstr>Results (week): WBGTsun 2030 &amp; 2050</vt:lpstr>
      <vt:lpstr>August Worktime reduction (shade)</vt:lpstr>
      <vt:lpstr>August Worktime reduction (sun)</vt:lpstr>
      <vt:lpstr>August worktime reduction 2050-1975: sun</vt:lpstr>
      <vt:lpstr>August worktime reductn 2050-1975: shade</vt:lpstr>
      <vt:lpstr>How much will this cost?</vt:lpstr>
      <vt:lpstr>Conclusions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Heat Stress in USA</dc:title>
  <dc:creator>Bruno</dc:creator>
  <cp:lastModifiedBy>Bruno</cp:lastModifiedBy>
  <cp:revision>53</cp:revision>
  <dcterms:created xsi:type="dcterms:W3CDTF">2013-01-18T03:04:59Z</dcterms:created>
  <dcterms:modified xsi:type="dcterms:W3CDTF">2013-02-08T03:31:22Z</dcterms:modified>
</cp:coreProperties>
</file>