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3" r:id="rId3"/>
    <p:sldId id="284" r:id="rId4"/>
    <p:sldId id="285" r:id="rId5"/>
    <p:sldId id="258" r:id="rId6"/>
    <p:sldId id="259" r:id="rId7"/>
    <p:sldId id="286" r:id="rId8"/>
    <p:sldId id="269" r:id="rId9"/>
    <p:sldId id="287" r:id="rId10"/>
    <p:sldId id="281" r:id="rId11"/>
    <p:sldId id="282" r:id="rId12"/>
    <p:sldId id="288" r:id="rId13"/>
    <p:sldId id="272" r:id="rId14"/>
    <p:sldId id="273" r:id="rId15"/>
    <p:sldId id="28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A35CA-BC9D-465D-B9C8-A7FEAFBD685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F71CA-7F4A-4166-8E5B-DD7BED9DD68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965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1</a:t>
            </a:fld>
            <a:endParaRPr lang="en-N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10</a:t>
            </a:fld>
            <a:endParaRPr lang="en-N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11</a:t>
            </a:fld>
            <a:endParaRPr lang="en-N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12</a:t>
            </a:fld>
            <a:endParaRPr lang="en-N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ISO (1989) Hot environments - Estimation of the heat stress on working man, based on the WBGT-index (wet bulb globe temperature).  ISO Standard 7243. International Standards Organization, Geneva.</a:t>
            </a:r>
            <a:endParaRPr lang="en-N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7E0CCB-1A82-44EB-BE0F-338FE055EF55}" type="slidenum">
              <a:rPr lang="en-NZ" smtClean="0"/>
              <a:pPr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2924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14</a:t>
            </a:fld>
            <a:endParaRPr lang="en-N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15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5</a:t>
            </a:fld>
            <a:endParaRPr lang="en-N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6</a:t>
            </a:fld>
            <a:endParaRPr lang="en-N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7</a:t>
            </a:fld>
            <a:endParaRPr lang="en-N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8</a:t>
            </a:fld>
            <a:endParaRPr lang="en-N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1CA-7F4A-4166-8E5B-DD7BED9DD680}" type="slidenum">
              <a:rPr lang="en-NZ" smtClean="0"/>
              <a:pPr/>
              <a:t>9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4238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965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598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607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287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034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71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209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773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87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082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34762-E11A-456B-B555-1D0A8D04EBDE}" type="datetimeFigureOut">
              <a:rPr lang="en-NZ" smtClean="0"/>
              <a:pPr/>
              <a:t>17/12/2011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16679-F89F-42A3-B0E8-6268F769DFA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476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846640" cy="1470025"/>
          </a:xfrm>
        </p:spPr>
        <p:txBody>
          <a:bodyPr/>
          <a:lstStyle/>
          <a:p>
            <a:r>
              <a:rPr lang="en-NZ" dirty="0" smtClean="0"/>
              <a:t>Heat Stress Indices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86200"/>
            <a:ext cx="6512768" cy="1752600"/>
          </a:xfrm>
        </p:spPr>
        <p:txBody>
          <a:bodyPr/>
          <a:lstStyle/>
          <a:p>
            <a:r>
              <a:rPr lang="en-NZ" dirty="0" smtClean="0"/>
              <a:t>HOTHAPS December 2011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0446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5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Removing MRT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r>
              <a:rPr lang="en-NZ" dirty="0" err="1" smtClean="0"/>
              <a:t>fUTCI</a:t>
            </a:r>
            <a:r>
              <a:rPr lang="en-NZ" dirty="0" smtClean="0"/>
              <a:t>=</a:t>
            </a:r>
          </a:p>
          <a:p>
            <a:r>
              <a:rPr lang="en-NZ" dirty="0" smtClean="0"/>
              <a:t>0.93Ta-0.38Pv+0.012Pv</a:t>
            </a:r>
            <a:r>
              <a:rPr lang="en-NZ" baseline="30000" dirty="0" smtClean="0"/>
              <a:t>2</a:t>
            </a:r>
            <a:r>
              <a:rPr lang="en-NZ" dirty="0" smtClean="0"/>
              <a:t>+0.24Tmrt-0.78V+5.3</a:t>
            </a:r>
          </a:p>
          <a:p>
            <a:r>
              <a:rPr lang="en-NZ" dirty="0" err="1" smtClean="0"/>
              <a:t>Tmrt</a:t>
            </a:r>
            <a:r>
              <a:rPr lang="en-NZ" dirty="0" smtClean="0"/>
              <a:t> = </a:t>
            </a:r>
            <a:r>
              <a:rPr lang="en-NZ" dirty="0" err="1" smtClean="0"/>
              <a:t>Tg</a:t>
            </a:r>
            <a:r>
              <a:rPr lang="en-NZ" dirty="0" smtClean="0"/>
              <a:t> - 1.82V</a:t>
            </a:r>
            <a:r>
              <a:rPr lang="en-NZ" baseline="30000" dirty="0" smtClean="0"/>
              <a:t>½</a:t>
            </a:r>
            <a:r>
              <a:rPr lang="en-NZ" dirty="0" smtClean="0"/>
              <a:t>(</a:t>
            </a:r>
            <a:r>
              <a:rPr lang="en-NZ" dirty="0" err="1" smtClean="0"/>
              <a:t>Tg</a:t>
            </a:r>
            <a:r>
              <a:rPr lang="en-NZ" dirty="0" smtClean="0"/>
              <a:t>-Ta)  [</a:t>
            </a:r>
            <a:r>
              <a:rPr lang="en-NZ" dirty="0" err="1" smtClean="0"/>
              <a:t>approx</a:t>
            </a:r>
            <a:r>
              <a:rPr lang="en-NZ" dirty="0" smtClean="0"/>
              <a:t>]</a:t>
            </a:r>
          </a:p>
          <a:p>
            <a:r>
              <a:rPr lang="en-NZ" dirty="0" err="1" smtClean="0"/>
              <a:t>Pv</a:t>
            </a:r>
            <a:r>
              <a:rPr lang="en-NZ" dirty="0" smtClean="0"/>
              <a:t> </a:t>
            </a:r>
            <a:r>
              <a:rPr lang="en-NZ" dirty="0"/>
              <a:t>= </a:t>
            </a:r>
            <a:r>
              <a:rPr lang="en-NZ" dirty="0" smtClean="0"/>
              <a:t>6.11exp(19.8 </a:t>
            </a:r>
            <a:r>
              <a:rPr lang="en-NZ" dirty="0"/>
              <a:t>- </a:t>
            </a:r>
            <a:r>
              <a:rPr lang="en-NZ" dirty="0" smtClean="0"/>
              <a:t>5418 </a:t>
            </a:r>
            <a:r>
              <a:rPr lang="en-NZ" dirty="0"/>
              <a:t>/ (Td + </a:t>
            </a:r>
            <a:r>
              <a:rPr lang="en-NZ" dirty="0" smtClean="0"/>
              <a:t>273</a:t>
            </a:r>
            <a:r>
              <a:rPr lang="en-NZ" dirty="0" smtClean="0"/>
              <a:t>))</a:t>
            </a:r>
          </a:p>
          <a:p>
            <a:endParaRPr lang="en-NZ" dirty="0"/>
          </a:p>
          <a:p>
            <a:r>
              <a:rPr lang="en-NZ" dirty="0" smtClean="0"/>
              <a:t>So we have a simple heat index based on science where all the components are identifiable and easily measurable.</a:t>
            </a:r>
            <a:endParaRPr lang="en-NZ" dirty="0" smtClean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143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Can we use all heat indexes?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/>
          <a:lstStyle/>
          <a:p>
            <a:r>
              <a:rPr lang="en-NZ" dirty="0"/>
              <a:t>C</a:t>
            </a:r>
            <a:r>
              <a:rPr lang="en-NZ" dirty="0" smtClean="0"/>
              <a:t>an reduce every heat index to its components</a:t>
            </a:r>
          </a:p>
          <a:p>
            <a:pPr lvl="1"/>
            <a:r>
              <a:rPr lang="en-NZ" dirty="0" smtClean="0"/>
              <a:t>except if it isn’t sensitive to one or the other.</a:t>
            </a:r>
          </a:p>
          <a:p>
            <a:pPr lvl="1"/>
            <a:endParaRPr lang="en-NZ" dirty="0"/>
          </a:p>
          <a:p>
            <a:r>
              <a:rPr lang="en-NZ" dirty="0" smtClean="0"/>
              <a:t>We need to supply readily accessible conversions</a:t>
            </a:r>
          </a:p>
          <a:p>
            <a:r>
              <a:rPr lang="en-NZ" dirty="0" smtClean="0"/>
              <a:t>We probably still need “one” main  one.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144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002"/>
            <a:ext cx="9144000" cy="7357434"/>
          </a:xfrm>
        </p:spPr>
      </p:pic>
    </p:spTree>
    <p:extLst>
      <p:ext uri="{BB962C8B-B14F-4D97-AF65-F5344CB8AC3E}">
        <p14:creationId xmlns:p14="http://schemas.microsoft.com/office/powerpoint/2010/main" val="31824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WBGTHumidex580W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9144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z="4400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z="1600" smtClean="0"/>
              <a:t>                  Continuous work      0-25% 25-50% 50-75%       75-100%                no</a:t>
            </a:r>
          </a:p>
          <a:p>
            <a:pPr eaLnBrk="1" hangingPunct="1">
              <a:buFontTx/>
              <a:buNone/>
            </a:pPr>
            <a:r>
              <a:rPr lang="en-US" sz="1600" smtClean="0"/>
              <a:t>                                                   rest      rest       rest              rest                      work</a:t>
            </a:r>
          </a:p>
        </p:txBody>
      </p:sp>
    </p:spTree>
    <p:extLst>
      <p:ext uri="{BB962C8B-B14F-4D97-AF65-F5344CB8AC3E}">
        <p14:creationId xmlns:p14="http://schemas.microsoft.com/office/powerpoint/2010/main" val="207994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 why don’t we use AT?</a:t>
            </a:r>
            <a:endParaRPr lang="en-NZ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55892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211960" y="234888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 smtClean="0"/>
              <a:t>AT</a:t>
            </a:r>
            <a:endParaRPr lang="en-NZ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123972" y="4077072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 smtClean="0"/>
              <a:t>UTCI</a:t>
            </a:r>
            <a:endParaRPr lang="en-NZ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224767" y="5627537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 smtClean="0"/>
              <a:t>Chicago 1999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07515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does “everyone” use Ta?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NZ" dirty="0" smtClean="0"/>
              <a:t>In the ICB most</a:t>
            </a:r>
            <a:r>
              <a:rPr lang="en-NZ" dirty="0" smtClean="0"/>
              <a:t> </a:t>
            </a:r>
            <a:r>
              <a:rPr lang="en-NZ" dirty="0" smtClean="0"/>
              <a:t>speakers used Ta </a:t>
            </a:r>
            <a:r>
              <a:rPr lang="en-NZ" dirty="0" smtClean="0"/>
              <a:t>(air temperature) in </a:t>
            </a:r>
            <a:r>
              <a:rPr lang="en-NZ" dirty="0" smtClean="0"/>
              <a:t>discussing heat stress.</a:t>
            </a:r>
          </a:p>
          <a:p>
            <a:r>
              <a:rPr lang="en-NZ" dirty="0" smtClean="0"/>
              <a:t>A few used </a:t>
            </a:r>
            <a:r>
              <a:rPr lang="en-NZ" dirty="0"/>
              <a:t>WBGT, AT, </a:t>
            </a:r>
            <a:r>
              <a:rPr lang="en-NZ" dirty="0" smtClean="0"/>
              <a:t>UTCI</a:t>
            </a:r>
          </a:p>
          <a:p>
            <a:r>
              <a:rPr lang="en-NZ" dirty="0" smtClean="0"/>
              <a:t>Why?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8772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Why are heat stress </a:t>
            </a:r>
            <a:r>
              <a:rPr lang="en-NZ" dirty="0" err="1" smtClean="0"/>
              <a:t>indicies</a:t>
            </a:r>
            <a:r>
              <a:rPr lang="en-NZ" dirty="0" smtClean="0"/>
              <a:t> not used?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Unfamiliar</a:t>
            </a:r>
          </a:p>
          <a:p>
            <a:r>
              <a:rPr lang="en-NZ" dirty="0" smtClean="0"/>
              <a:t>People understand temperature but not heat</a:t>
            </a:r>
          </a:p>
          <a:p>
            <a:r>
              <a:rPr lang="en-NZ" dirty="0" smtClean="0"/>
              <a:t>Too complex</a:t>
            </a:r>
          </a:p>
          <a:p>
            <a:r>
              <a:rPr lang="en-NZ" dirty="0" smtClean="0"/>
              <a:t>No one index suits all purposes</a:t>
            </a:r>
          </a:p>
          <a:p>
            <a:r>
              <a:rPr lang="en-NZ" dirty="0" smtClean="0"/>
              <a:t>We argue</a:t>
            </a:r>
          </a:p>
          <a:p>
            <a:r>
              <a:rPr lang="en-NZ" dirty="0" smtClean="0"/>
              <a:t>Some have </a:t>
            </a:r>
            <a:r>
              <a:rPr lang="en-NZ" dirty="0" smtClean="0"/>
              <a:t>a bad </a:t>
            </a:r>
            <a:r>
              <a:rPr lang="en-NZ" dirty="0" smtClean="0"/>
              <a:t>history</a:t>
            </a:r>
          </a:p>
          <a:p>
            <a:r>
              <a:rPr lang="en-NZ" dirty="0" smtClean="0"/>
              <a:t>Eurocentric and </a:t>
            </a:r>
            <a:r>
              <a:rPr lang="en-NZ" dirty="0" smtClean="0"/>
              <a:t>USA-centric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3715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Outline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2"/>
          </a:xfrm>
        </p:spPr>
        <p:txBody>
          <a:bodyPr/>
          <a:lstStyle/>
          <a:p>
            <a:r>
              <a:rPr lang="en-NZ" dirty="0" smtClean="0"/>
              <a:t>What does a good heat index look like?</a:t>
            </a:r>
          </a:p>
          <a:p>
            <a:r>
              <a:rPr lang="en-NZ" dirty="0" smtClean="0"/>
              <a:t>What are the alternatives:</a:t>
            </a:r>
          </a:p>
          <a:p>
            <a:pPr lvl="1"/>
            <a:r>
              <a:rPr lang="en-NZ" dirty="0" smtClean="0"/>
              <a:t>Choose a current index</a:t>
            </a:r>
          </a:p>
          <a:p>
            <a:pPr lvl="2"/>
            <a:r>
              <a:rPr lang="en-NZ" dirty="0"/>
              <a:t>Modify WBGT</a:t>
            </a:r>
          </a:p>
          <a:p>
            <a:pPr lvl="2"/>
            <a:r>
              <a:rPr lang="en-NZ" dirty="0"/>
              <a:t>Modify UTCI</a:t>
            </a:r>
          </a:p>
          <a:p>
            <a:pPr lvl="2"/>
            <a:r>
              <a:rPr lang="en-NZ" dirty="0"/>
              <a:t>Use an alternative (AT)</a:t>
            </a:r>
          </a:p>
          <a:p>
            <a:pPr lvl="1"/>
            <a:r>
              <a:rPr lang="en-NZ" dirty="0" smtClean="0"/>
              <a:t>Use all current indexes</a:t>
            </a:r>
          </a:p>
          <a:p>
            <a:pPr lvl="1"/>
            <a:r>
              <a:rPr lang="en-NZ" dirty="0" smtClean="0"/>
              <a:t>Invent a new index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919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1" y="-387424"/>
            <a:ext cx="9115579" cy="7240519"/>
          </a:xfrm>
        </p:spPr>
      </p:pic>
    </p:spTree>
    <p:extLst>
      <p:ext uri="{BB962C8B-B14F-4D97-AF65-F5344CB8AC3E}">
        <p14:creationId xmlns:p14="http://schemas.microsoft.com/office/powerpoint/2010/main" val="6820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40"/>
            <a:ext cx="9144000" cy="6844889"/>
          </a:xfrm>
        </p:spPr>
      </p:pic>
    </p:spTree>
    <p:extLst>
      <p:ext uri="{BB962C8B-B14F-4D97-AF65-F5344CB8AC3E}">
        <p14:creationId xmlns:p14="http://schemas.microsoft.com/office/powerpoint/2010/main" val="186838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Using existing indexes:  WBGT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/>
          </a:bodyPr>
          <a:lstStyle/>
          <a:p>
            <a:r>
              <a:rPr lang="en-NZ" dirty="0" smtClean="0"/>
              <a:t>Bad history (hasn’t met people’s needs)</a:t>
            </a:r>
          </a:p>
          <a:p>
            <a:r>
              <a:rPr lang="en-NZ" dirty="0" smtClean="0"/>
              <a:t>Only works for heat stress (WBGT&gt;25)</a:t>
            </a:r>
          </a:p>
          <a:p>
            <a:endParaRPr lang="en-NZ" sz="1600" dirty="0" smtClean="0"/>
          </a:p>
          <a:p>
            <a:r>
              <a:rPr lang="en-NZ" dirty="0" smtClean="0"/>
              <a:t>Can now be made “rational” (modelling similar to </a:t>
            </a:r>
            <a:r>
              <a:rPr lang="en-NZ" dirty="0" err="1" smtClean="0"/>
              <a:t>Fiala</a:t>
            </a:r>
            <a:r>
              <a:rPr lang="en-NZ" dirty="0" smtClean="0"/>
              <a:t> model)</a:t>
            </a:r>
          </a:p>
          <a:p>
            <a:endParaRPr lang="en-NZ" sz="1600" dirty="0"/>
          </a:p>
          <a:p>
            <a:r>
              <a:rPr lang="en-NZ" dirty="0" smtClean="0"/>
              <a:t>Easy to measure</a:t>
            </a:r>
          </a:p>
          <a:p>
            <a:r>
              <a:rPr lang="en-NZ" dirty="0" smtClean="0"/>
              <a:t>Lots of data</a:t>
            </a:r>
          </a:p>
          <a:p>
            <a:r>
              <a:rPr lang="en-NZ" dirty="0" smtClean="0"/>
              <a:t>Most common</a:t>
            </a:r>
          </a:p>
          <a:p>
            <a:r>
              <a:rPr lang="en-NZ" dirty="0" smtClean="0"/>
              <a:t>Simple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0141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NZ" dirty="0" smtClean="0"/>
              <a:t>You can make any heat index rational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>
            <a:normAutofit/>
          </a:bodyPr>
          <a:lstStyle/>
          <a:p>
            <a:r>
              <a:rPr lang="en-NZ" dirty="0" smtClean="0"/>
              <a:t>Same process as used by </a:t>
            </a:r>
            <a:r>
              <a:rPr lang="en-NZ" dirty="0" err="1" smtClean="0"/>
              <a:t>Fiala</a:t>
            </a:r>
            <a:r>
              <a:rPr lang="en-NZ" dirty="0" smtClean="0"/>
              <a:t> for people but its less </a:t>
            </a:r>
            <a:r>
              <a:rPr lang="en-NZ" dirty="0" smtClean="0"/>
              <a:t>complicated with objects.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8319"/>
            <a:ext cx="9144000" cy="423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Using existing indexes</a:t>
            </a:r>
            <a:r>
              <a:rPr lang="en-NZ" dirty="0" smtClean="0"/>
              <a:t>: UTCI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NZ" dirty="0" smtClean="0"/>
              <a:t>Complex “</a:t>
            </a:r>
            <a:r>
              <a:rPr lang="en-NZ" dirty="0" err="1" smtClean="0"/>
              <a:t>blackbox</a:t>
            </a:r>
            <a:r>
              <a:rPr lang="en-NZ" dirty="0" smtClean="0"/>
              <a:t>” = commercial</a:t>
            </a:r>
          </a:p>
          <a:p>
            <a:r>
              <a:rPr lang="en-NZ" dirty="0" smtClean="0"/>
              <a:t>Uses Mean Radiant Temperature</a:t>
            </a:r>
          </a:p>
          <a:p>
            <a:r>
              <a:rPr lang="en-NZ" dirty="0" smtClean="0"/>
              <a:t>Qualitative</a:t>
            </a:r>
          </a:p>
          <a:p>
            <a:r>
              <a:rPr lang="en-NZ" dirty="0" smtClean="0"/>
              <a:t>Components (Ta, RH </a:t>
            </a:r>
            <a:r>
              <a:rPr lang="en-NZ" dirty="0" err="1" smtClean="0"/>
              <a:t>etc</a:t>
            </a:r>
            <a:r>
              <a:rPr lang="en-NZ" dirty="0" smtClean="0"/>
              <a:t>) interwoven</a:t>
            </a:r>
          </a:p>
          <a:p>
            <a:r>
              <a:rPr lang="en-NZ" dirty="0" smtClean="0"/>
              <a:t>European</a:t>
            </a:r>
          </a:p>
          <a:p>
            <a:endParaRPr lang="en-NZ" dirty="0"/>
          </a:p>
          <a:p>
            <a:r>
              <a:rPr lang="en-NZ" dirty="0" smtClean="0"/>
              <a:t>Scientifically sound</a:t>
            </a:r>
          </a:p>
          <a:p>
            <a:r>
              <a:rPr lang="en-NZ" dirty="0" smtClean="0"/>
              <a:t>Accurate</a:t>
            </a:r>
          </a:p>
          <a:p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3347864" y="4005064"/>
            <a:ext cx="3645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Modifiable?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28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376</Words>
  <Application>Microsoft Office PowerPoint</Application>
  <PresentationFormat>On-screen Show (4:3)</PresentationFormat>
  <Paragraphs>86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Heat Stress Indices</vt:lpstr>
      <vt:lpstr>Why does “everyone” use Ta?</vt:lpstr>
      <vt:lpstr>Why are heat stress indicies not used?</vt:lpstr>
      <vt:lpstr>Outline</vt:lpstr>
      <vt:lpstr>PowerPoint Presentation</vt:lpstr>
      <vt:lpstr>PowerPoint Presentation</vt:lpstr>
      <vt:lpstr>Using existing indexes:  WBGT</vt:lpstr>
      <vt:lpstr>You can make any heat index rational</vt:lpstr>
      <vt:lpstr>Using existing indexes: UTCI</vt:lpstr>
      <vt:lpstr>PowerPoint Presentation</vt:lpstr>
      <vt:lpstr>Removing MRT</vt:lpstr>
      <vt:lpstr>Can we use all heat indexes?</vt:lpstr>
      <vt:lpstr>PowerPoint Presentation</vt:lpstr>
      <vt:lpstr>PowerPoint Presentation</vt:lpstr>
      <vt:lpstr>So why don’t we use AT?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Stress Index</dc:title>
  <dc:creator>Bruno</dc:creator>
  <cp:lastModifiedBy>Bruno</cp:lastModifiedBy>
  <cp:revision>19</cp:revision>
  <dcterms:created xsi:type="dcterms:W3CDTF">2011-12-06T07:53:30Z</dcterms:created>
  <dcterms:modified xsi:type="dcterms:W3CDTF">2011-12-17T06:48:20Z</dcterms:modified>
</cp:coreProperties>
</file>